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 id="2147483651" r:id="rId2"/>
  </p:sldMasterIdLst>
  <p:notesMasterIdLst>
    <p:notesMasterId r:id="rId38"/>
  </p:notesMasterIdLst>
  <p:sldIdLst>
    <p:sldId id="256" r:id="rId3"/>
    <p:sldId id="257" r:id="rId4"/>
    <p:sldId id="318" r:id="rId5"/>
    <p:sldId id="258" r:id="rId6"/>
    <p:sldId id="259" r:id="rId7"/>
    <p:sldId id="260" r:id="rId8"/>
    <p:sldId id="261" r:id="rId9"/>
    <p:sldId id="262" r:id="rId10"/>
    <p:sldId id="263" r:id="rId11"/>
    <p:sldId id="264" r:id="rId12"/>
    <p:sldId id="265" r:id="rId13"/>
    <p:sldId id="266" r:id="rId14"/>
    <p:sldId id="267" r:id="rId15"/>
    <p:sldId id="268" r:id="rId16"/>
    <p:sldId id="269" r:id="rId17"/>
    <p:sldId id="308" r:id="rId18"/>
    <p:sldId id="272" r:id="rId19"/>
    <p:sldId id="273" r:id="rId20"/>
    <p:sldId id="274" r:id="rId21"/>
    <p:sldId id="275" r:id="rId22"/>
    <p:sldId id="276" r:id="rId23"/>
    <p:sldId id="309" r:id="rId24"/>
    <p:sldId id="303" r:id="rId25"/>
    <p:sldId id="304" r:id="rId26"/>
    <p:sldId id="305" r:id="rId27"/>
    <p:sldId id="306" r:id="rId28"/>
    <p:sldId id="307" r:id="rId29"/>
    <p:sldId id="310" r:id="rId30"/>
    <p:sldId id="311" r:id="rId31"/>
    <p:sldId id="312" r:id="rId32"/>
    <p:sldId id="314" r:id="rId33"/>
    <p:sldId id="315" r:id="rId34"/>
    <p:sldId id="317" r:id="rId35"/>
    <p:sldId id="313" r:id="rId36"/>
    <p:sldId id="288" r:id="rId37"/>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4" roundtripDataSignature="AMtx7mjCMaPYeQOzLrWwE1Gz2eQx8qf6s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61C3"/>
    <a:srgbClr val="4A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4856DD-0A9C-438F-9787-441DB3EC0B9B}">
  <a:tblStyle styleId="{FE4856DD-0A9C-438F-9787-441DB3EC0B9B}"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0"/>
    <p:restoredTop sz="72606"/>
  </p:normalViewPr>
  <p:slideViewPr>
    <p:cSldViewPr snapToGrid="0" snapToObjects="1">
      <p:cViewPr varScale="1">
        <p:scale>
          <a:sx n="87" d="100"/>
          <a:sy n="87" d="100"/>
        </p:scale>
        <p:origin x="2368" y="200"/>
      </p:cViewPr>
      <p:guideLst/>
    </p:cSldViewPr>
  </p:slideViewPr>
  <p:notesTextViewPr>
    <p:cViewPr>
      <p:scale>
        <a:sx n="155" d="100"/>
        <a:sy n="15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55"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54"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58"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57"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dirty="0"/>
              <a:t>Record!</a:t>
            </a:r>
          </a:p>
          <a:p>
            <a:pPr marL="0" lvl="0" indent="0" algn="l" rtl="0">
              <a:lnSpc>
                <a:spcPct val="100000"/>
              </a:lnSpc>
              <a:spcBef>
                <a:spcPts val="0"/>
              </a:spcBef>
              <a:spcAft>
                <a:spcPts val="0"/>
              </a:spcAft>
              <a:buSzPts val="1400"/>
              <a:buNone/>
            </a:pPr>
            <a:endParaRPr lang="en-US" dirty="0"/>
          </a:p>
          <a:p>
            <a:pPr marL="0" lvl="0" indent="0" algn="l" rtl="0">
              <a:lnSpc>
                <a:spcPct val="100000"/>
              </a:lnSpc>
              <a:spcBef>
                <a:spcPts val="0"/>
              </a:spcBef>
              <a:spcAft>
                <a:spcPts val="0"/>
              </a:spcAft>
              <a:buSzPts val="1400"/>
              <a:buNone/>
            </a:pPr>
            <a:r>
              <a:rPr lang="en-US" dirty="0"/>
              <a:t>Midterm update.</a:t>
            </a:r>
            <a:endParaRPr dirty="0"/>
          </a:p>
        </p:txBody>
      </p:sp>
      <p:sp>
        <p:nvSpPr>
          <p:cNvPr id="31" name="Google Shape;3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457200" lvl="0" indent="-317500" algn="l" rtl="0">
              <a:lnSpc>
                <a:spcPct val="100000"/>
              </a:lnSpc>
              <a:spcBef>
                <a:spcPts val="0"/>
              </a:spcBef>
              <a:spcAft>
                <a:spcPts val="0"/>
              </a:spcAft>
              <a:buSzPts val="1400"/>
              <a:buChar char="●"/>
            </a:pPr>
            <a:r>
              <a:rPr lang="en-US" b="1" dirty="0"/>
              <a:t>Convenience is so important</a:t>
            </a:r>
            <a:r>
              <a:rPr lang="en-US" dirty="0"/>
              <a:t>. There is a productivity value. Twice as productive, you can produce twice as many programs, that investment is worth it. End goal of computers—human interfacing.</a:t>
            </a:r>
            <a:endParaRPr dirty="0"/>
          </a:p>
          <a:p>
            <a:pPr marL="457200" lvl="0" indent="-317500" algn="l" rtl="0">
              <a:lnSpc>
                <a:spcPct val="100000"/>
              </a:lnSpc>
              <a:spcBef>
                <a:spcPts val="0"/>
              </a:spcBef>
              <a:spcAft>
                <a:spcPts val="0"/>
              </a:spcAft>
              <a:buSzPts val="1400"/>
              <a:buChar char="●"/>
            </a:pPr>
            <a:r>
              <a:rPr lang="en-US" dirty="0"/>
              <a:t>Any questions so far?</a:t>
            </a:r>
            <a:endParaRPr dirty="0"/>
          </a:p>
        </p:txBody>
      </p:sp>
      <p:sp>
        <p:nvSpPr>
          <p:cNvPr id="158" name="Google Shape;15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Parser: </a:t>
            </a:r>
            <a:r>
              <a:rPr lang="en-US" b="1"/>
              <a:t>Analyze a String</a:t>
            </a:r>
            <a:r>
              <a:rPr lang="en-US"/>
              <a:t>. Take in some file. File contains a bunch of characters. Parse through that file. Convenient to </a:t>
            </a:r>
            <a:r>
              <a:rPr lang="en-US" b="1"/>
              <a:t>present an interface</a:t>
            </a:r>
            <a:r>
              <a:rPr lang="en-US"/>
              <a:t>. Iterate through each instruction. Parser. Provides </a:t>
            </a:r>
            <a:r>
              <a:rPr lang="en-US" b="1"/>
              <a:t>abstraction</a:t>
            </a:r>
            <a:r>
              <a:rPr lang="en-US"/>
              <a:t> that you are iterating through every instruction. Present interface. </a:t>
            </a:r>
            <a:r>
              <a:rPr lang="en-US" b="1"/>
              <a:t>Very clean</a:t>
            </a:r>
            <a:r>
              <a:rPr lang="en-US"/>
              <a:t>. Lots of </a:t>
            </a:r>
            <a:r>
              <a:rPr lang="en-US" b="1"/>
              <a:t>different things</a:t>
            </a:r>
            <a:r>
              <a:rPr lang="en-US"/>
              <a:t> to consider.</a:t>
            </a:r>
            <a:endParaRPr/>
          </a:p>
          <a:p>
            <a:pPr marL="457200" lvl="0" indent="-317500" algn="l" rtl="0">
              <a:lnSpc>
                <a:spcPct val="100000"/>
              </a:lnSpc>
              <a:spcBef>
                <a:spcPts val="0"/>
              </a:spcBef>
              <a:spcAft>
                <a:spcPts val="0"/>
              </a:spcAft>
              <a:buSzPts val="1400"/>
              <a:buChar char="●"/>
            </a:pPr>
            <a:r>
              <a:rPr lang="en-US"/>
              <a:t>Assembly. </a:t>
            </a:r>
            <a:r>
              <a:rPr lang="en-US" b="1"/>
              <a:t>One instruction per line</a:t>
            </a:r>
            <a:r>
              <a:rPr lang="en-US"/>
              <a:t>. Java, don’t need to write in one line.</a:t>
            </a:r>
            <a:endParaRPr/>
          </a:p>
          <a:p>
            <a:pPr marL="457200" lvl="0" indent="-317500" algn="l" rtl="0">
              <a:lnSpc>
                <a:spcPct val="100000"/>
              </a:lnSpc>
              <a:spcBef>
                <a:spcPts val="0"/>
              </a:spcBef>
              <a:spcAft>
                <a:spcPts val="0"/>
              </a:spcAft>
              <a:buSzPts val="1400"/>
              <a:buChar char="●"/>
            </a:pPr>
            <a:r>
              <a:rPr lang="en-US"/>
              <a:t>Parsing is </a:t>
            </a:r>
            <a:r>
              <a:rPr lang="en-US" b="1"/>
              <a:t>not an easy problem</a:t>
            </a:r>
            <a:r>
              <a:rPr lang="en-US"/>
              <a:t> at all.</a:t>
            </a:r>
            <a:endParaRPr/>
          </a:p>
        </p:txBody>
      </p:sp>
      <p:sp>
        <p:nvSpPr>
          <p:cNvPr id="165" name="Google Shape;165;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457200" lvl="0" indent="-317500" algn="l" rtl="0">
              <a:lnSpc>
                <a:spcPct val="100000"/>
              </a:lnSpc>
              <a:spcBef>
                <a:spcPts val="0"/>
              </a:spcBef>
              <a:spcAft>
                <a:spcPts val="0"/>
              </a:spcAft>
              <a:buSzPts val="1400"/>
              <a:buChar char="●"/>
            </a:pPr>
            <a:r>
              <a:rPr lang="en-US" dirty="0"/>
              <a:t>Then, Assembler has a </a:t>
            </a:r>
            <a:r>
              <a:rPr lang="en-US" b="1" dirty="0"/>
              <a:t>symbol table</a:t>
            </a:r>
            <a:r>
              <a:rPr lang="en-US" dirty="0"/>
              <a:t>. Mapped somewhere, in </a:t>
            </a:r>
            <a:r>
              <a:rPr lang="en-US" b="1" dirty="0"/>
              <a:t>assembly memory</a:t>
            </a:r>
            <a:r>
              <a:rPr lang="en-US" dirty="0"/>
              <a:t>. Maybe a </a:t>
            </a:r>
            <a:r>
              <a:rPr lang="en-US" b="1" dirty="0"/>
              <a:t>HashMap</a:t>
            </a:r>
            <a:r>
              <a:rPr lang="en-US" dirty="0"/>
              <a:t>.</a:t>
            </a:r>
            <a:endParaRPr dirty="0"/>
          </a:p>
          <a:p>
            <a:pPr marL="457200" lvl="0" indent="-317500" algn="l" rtl="0">
              <a:lnSpc>
                <a:spcPct val="100000"/>
              </a:lnSpc>
              <a:spcBef>
                <a:spcPts val="0"/>
              </a:spcBef>
              <a:spcAft>
                <a:spcPts val="0"/>
              </a:spcAft>
              <a:buSzPts val="1400"/>
              <a:buChar char="●"/>
            </a:pPr>
            <a:r>
              <a:rPr lang="en-US" dirty="0"/>
              <a:t>What are these translation?</a:t>
            </a:r>
            <a:endParaRPr dirty="0"/>
          </a:p>
          <a:p>
            <a:pPr marL="457200" lvl="0" indent="-317500" algn="l" rtl="0">
              <a:lnSpc>
                <a:spcPct val="100000"/>
              </a:lnSpc>
              <a:spcBef>
                <a:spcPts val="0"/>
              </a:spcBef>
              <a:spcAft>
                <a:spcPts val="0"/>
              </a:spcAft>
              <a:buSzPts val="1400"/>
              <a:buChar char="●"/>
            </a:pPr>
            <a:r>
              <a:rPr lang="en-US" dirty="0"/>
              <a:t>Remembering </a:t>
            </a:r>
            <a:r>
              <a:rPr lang="en-US" b="1" dirty="0"/>
              <a:t>what are the translations and use them later</a:t>
            </a:r>
            <a:r>
              <a:rPr lang="en-US" dirty="0"/>
              <a:t> is just half the battle.</a:t>
            </a:r>
            <a:endParaRPr dirty="0"/>
          </a:p>
          <a:p>
            <a:pPr marL="457200" lvl="0" indent="-317500" algn="l" rtl="0">
              <a:lnSpc>
                <a:spcPct val="100000"/>
              </a:lnSpc>
              <a:spcBef>
                <a:spcPts val="0"/>
              </a:spcBef>
              <a:spcAft>
                <a:spcPts val="0"/>
              </a:spcAft>
              <a:buSzPts val="1400"/>
              <a:buChar char="●"/>
            </a:pPr>
            <a:r>
              <a:rPr lang="en-US" dirty="0"/>
              <a:t>We need to </a:t>
            </a:r>
            <a:r>
              <a:rPr lang="en-US" b="1" dirty="0"/>
              <a:t>POPULATE</a:t>
            </a:r>
            <a:r>
              <a:rPr lang="en-US" dirty="0"/>
              <a:t> the table. nontrivial.</a:t>
            </a:r>
            <a:endParaRPr dirty="0"/>
          </a:p>
        </p:txBody>
      </p:sp>
      <p:sp>
        <p:nvSpPr>
          <p:cNvPr id="172" name="Google Shape;172;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Two general cases. Define a new symbol.</a:t>
            </a:r>
            <a:endParaRPr/>
          </a:p>
          <a:p>
            <a:pPr marL="0" lvl="0" indent="0" algn="l" rtl="0">
              <a:lnSpc>
                <a:spcPct val="100000"/>
              </a:lnSpc>
              <a:spcBef>
                <a:spcPts val="0"/>
              </a:spcBef>
              <a:spcAft>
                <a:spcPts val="0"/>
              </a:spcAft>
              <a:buSzPts val="1400"/>
              <a:buNone/>
            </a:pPr>
            <a:r>
              <a:rPr lang="en-US"/>
              <a:t>Creation and defining.</a:t>
            </a:r>
            <a:endParaRPr/>
          </a:p>
          <a:p>
            <a:pPr marL="0" lvl="0" indent="0" algn="l" rtl="0">
              <a:lnSpc>
                <a:spcPct val="100000"/>
              </a:lnSpc>
              <a:spcBef>
                <a:spcPts val="0"/>
              </a:spcBef>
              <a:spcAft>
                <a:spcPts val="0"/>
              </a:spcAft>
              <a:buSzPts val="1400"/>
              <a:buNone/>
            </a:pPr>
            <a:r>
              <a:rPr lang="en-US" b="1"/>
              <a:t>This isn’t as simple as it sounds.</a:t>
            </a:r>
            <a:endParaRPr b="1"/>
          </a:p>
        </p:txBody>
      </p:sp>
      <p:sp>
        <p:nvSpPr>
          <p:cNvPr id="180" name="Google Shape;180;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b="1"/>
              <a:t>USE</a:t>
            </a:r>
            <a:r>
              <a:rPr lang="en-US"/>
              <a:t> </a:t>
            </a:r>
            <a:r>
              <a:rPr lang="en-US" b="1"/>
              <a:t>MIGHT</a:t>
            </a:r>
            <a:r>
              <a:rPr lang="en-US"/>
              <a:t> COME BEFORE DEFN! </a:t>
            </a:r>
            <a:r>
              <a:rPr lang="en-US" b="1"/>
              <a:t>Valid assembly</a:t>
            </a:r>
            <a:r>
              <a:rPr lang="en-US"/>
              <a:t>! Comparison to Java.</a:t>
            </a:r>
            <a:endParaRPr/>
          </a:p>
          <a:p>
            <a:pPr marL="457200" marR="0" lvl="0" indent="-228600" algn="l" rtl="0">
              <a:lnSpc>
                <a:spcPct val="100000"/>
              </a:lnSpc>
              <a:spcBef>
                <a:spcPts val="0"/>
              </a:spcBef>
              <a:spcAft>
                <a:spcPts val="0"/>
              </a:spcAft>
              <a:buClr>
                <a:srgbClr val="000000"/>
              </a:buClr>
              <a:buSzPts val="1400"/>
              <a:buFont typeface="Arial"/>
              <a:buNone/>
            </a:pPr>
            <a:r>
              <a:rPr lang="en-US"/>
              <a:t>How might we address this?</a:t>
            </a:r>
            <a:endParaRPr/>
          </a:p>
          <a:p>
            <a:pPr marL="457200" marR="0" lvl="0" indent="-228600" algn="l" rtl="0">
              <a:lnSpc>
                <a:spcPct val="100000"/>
              </a:lnSpc>
              <a:spcBef>
                <a:spcPts val="0"/>
              </a:spcBef>
              <a:spcAft>
                <a:spcPts val="0"/>
              </a:spcAft>
              <a:buClr>
                <a:srgbClr val="000000"/>
              </a:buClr>
              <a:buSzPts val="1400"/>
              <a:buFont typeface="Arial"/>
              <a:buNone/>
            </a:pPr>
            <a:r>
              <a:rPr lang="en-US"/>
              <a:t>Go through it separately.</a:t>
            </a:r>
            <a:endParaRPr/>
          </a:p>
          <a:p>
            <a:pPr marL="457200" marR="0" lvl="0" indent="-228600" algn="l" rtl="0">
              <a:lnSpc>
                <a:spcPct val="100000"/>
              </a:lnSpc>
              <a:spcBef>
                <a:spcPts val="0"/>
              </a:spcBef>
              <a:spcAft>
                <a:spcPts val="0"/>
              </a:spcAft>
              <a:buClr>
                <a:srgbClr val="000000"/>
              </a:buClr>
              <a:buSzPts val="1400"/>
              <a:buFont typeface="Arial"/>
              <a:buNone/>
            </a:pPr>
            <a:r>
              <a:rPr lang="en-US"/>
              <a:t>One pass down, and another pass.</a:t>
            </a:r>
            <a:endParaRPr/>
          </a:p>
          <a:p>
            <a:pPr marL="457200" marR="0" lvl="0" indent="-228600" algn="l" rtl="0">
              <a:lnSpc>
                <a:spcPct val="100000"/>
              </a:lnSpc>
              <a:spcBef>
                <a:spcPts val="0"/>
              </a:spcBef>
              <a:spcAft>
                <a:spcPts val="0"/>
              </a:spcAft>
              <a:buClr>
                <a:srgbClr val="000000"/>
              </a:buClr>
              <a:buSzPts val="1400"/>
              <a:buFont typeface="Arial"/>
              <a:buNone/>
            </a:pPr>
            <a:r>
              <a:rPr lang="en-US"/>
              <a:t>	Definitions, then usages.</a:t>
            </a:r>
            <a:endParaRPr/>
          </a:p>
        </p:txBody>
      </p:sp>
      <p:sp>
        <p:nvSpPr>
          <p:cNvPr id="190" name="Google Shape;190;p15: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dirty="0"/>
              <a:t>Separate idea of </a:t>
            </a:r>
            <a:r>
              <a:rPr lang="en-US" b="1" dirty="0"/>
              <a:t>definition</a:t>
            </a:r>
            <a:r>
              <a:rPr lang="en-US" dirty="0"/>
              <a:t> and </a:t>
            </a:r>
            <a:r>
              <a:rPr lang="en-US" b="1" dirty="0"/>
              <a:t>usage</a:t>
            </a:r>
            <a:r>
              <a:rPr lang="en-US" dirty="0"/>
              <a:t>.</a:t>
            </a:r>
            <a:endParaRPr dirty="0"/>
          </a:p>
          <a:p>
            <a:pPr marL="457200" marR="0" lvl="0" indent="-228600" algn="l" rtl="0">
              <a:lnSpc>
                <a:spcPct val="100000"/>
              </a:lnSpc>
              <a:spcBef>
                <a:spcPts val="0"/>
              </a:spcBef>
              <a:spcAft>
                <a:spcPts val="0"/>
              </a:spcAft>
              <a:buClr>
                <a:srgbClr val="000000"/>
              </a:buClr>
              <a:buSzPts val="1400"/>
              <a:buFont typeface="Arial"/>
              <a:buNone/>
            </a:pPr>
            <a:r>
              <a:rPr lang="en-US" dirty="0"/>
              <a:t>Any questions?</a:t>
            </a:r>
          </a:p>
          <a:p>
            <a:pPr marL="457200" marR="0" lvl="0" indent="-228600" algn="l" rtl="0">
              <a:lnSpc>
                <a:spcPct val="100000"/>
              </a:lnSpc>
              <a:spcBef>
                <a:spcPts val="0"/>
              </a:spcBef>
              <a:spcAft>
                <a:spcPts val="0"/>
              </a:spcAft>
              <a:buClr>
                <a:srgbClr val="000000"/>
              </a:buClr>
              <a:buSzPts val="1400"/>
              <a:buFont typeface="Arial"/>
              <a:buNone/>
            </a:pPr>
            <a:endParaRPr lang="en-US" dirty="0"/>
          </a:p>
          <a:p>
            <a:pPr marL="457200" marR="0" lvl="0" indent="-228600" algn="l" rtl="0">
              <a:lnSpc>
                <a:spcPct val="100000"/>
              </a:lnSpc>
              <a:spcBef>
                <a:spcPts val="0"/>
              </a:spcBef>
              <a:spcAft>
                <a:spcPts val="0"/>
              </a:spcAft>
              <a:buClr>
                <a:srgbClr val="000000"/>
              </a:buClr>
              <a:buSzPts val="1400"/>
              <a:buFont typeface="Arial"/>
              <a:buNone/>
            </a:pPr>
            <a:r>
              <a:rPr lang="en-US" dirty="0"/>
              <a:t>Key takeaway: Difficulties will persist, than just simple parser example.</a:t>
            </a:r>
            <a:endParaRPr dirty="0"/>
          </a:p>
        </p:txBody>
      </p:sp>
      <p:sp>
        <p:nvSpPr>
          <p:cNvPr id="201" name="Google Shape;201;p16: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15</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sz="1400"/>
              <a:t>Talk about hardware, circuits, machine code. Moving to that layer above, jump through the barrier, from this point on, techniques for taking software. Grounding it in that machine language.</a:t>
            </a:r>
            <a:endParaRPr sz="1400"/>
          </a:p>
          <a:p>
            <a:pPr marL="0" lvl="0" indent="0" algn="l" rtl="0">
              <a:lnSpc>
                <a:spcPct val="100000"/>
              </a:lnSpc>
              <a:spcBef>
                <a:spcPts val="0"/>
              </a:spcBef>
              <a:spcAft>
                <a:spcPts val="0"/>
              </a:spcAft>
              <a:buSzPts val="1400"/>
              <a:buNone/>
            </a:pPr>
            <a:r>
              <a:rPr lang="en-US" sz="1400"/>
              <a:t>We’ve talked about the low-level computing parts of the course. Building a CPU</a:t>
            </a:r>
            <a:endParaRPr sz="1400"/>
          </a:p>
          <a:p>
            <a:pPr marL="457200" lvl="0" indent="-317500" algn="l" rtl="0">
              <a:lnSpc>
                <a:spcPct val="100000"/>
              </a:lnSpc>
              <a:spcBef>
                <a:spcPts val="0"/>
              </a:spcBef>
              <a:spcAft>
                <a:spcPts val="0"/>
              </a:spcAft>
              <a:buSzPts val="1400"/>
              <a:buChar char="●"/>
            </a:pPr>
            <a:r>
              <a:rPr lang="en-US" sz="1400"/>
              <a:t>Look at the assembler, not just fundamental and important, </a:t>
            </a:r>
            <a:r>
              <a:rPr lang="en-US" sz="1400" b="1"/>
              <a:t>technique</a:t>
            </a:r>
            <a:r>
              <a:rPr lang="en-US" sz="1400"/>
              <a:t>.</a:t>
            </a:r>
            <a:endParaRPr sz="1400"/>
          </a:p>
          <a:p>
            <a:pPr marL="457200" lvl="0" indent="-317500" algn="l" rtl="0">
              <a:lnSpc>
                <a:spcPct val="100000"/>
              </a:lnSpc>
              <a:spcBef>
                <a:spcPts val="0"/>
              </a:spcBef>
              <a:spcAft>
                <a:spcPts val="0"/>
              </a:spcAft>
              <a:buSzPts val="1400"/>
              <a:buChar char="●"/>
            </a:pPr>
            <a:r>
              <a:rPr lang="en-US" sz="1400"/>
              <a:t>BUT Assembly → machine code. Very </a:t>
            </a:r>
            <a:r>
              <a:rPr lang="en-US" sz="1400" b="1"/>
              <a:t>reminiscent</a:t>
            </a:r>
            <a:r>
              <a:rPr lang="en-US" sz="1400"/>
              <a:t> of the rest of the quarter. </a:t>
            </a:r>
            <a:r>
              <a:rPr lang="en-US" sz="1400" b="1"/>
              <a:t>Sneak peek</a:t>
            </a:r>
            <a:endParaRPr sz="1400" b="1"/>
          </a:p>
          <a:p>
            <a:pPr marL="457200" lvl="0" indent="-317500" algn="l" rtl="0">
              <a:lnSpc>
                <a:spcPct val="100000"/>
              </a:lnSpc>
              <a:spcBef>
                <a:spcPts val="0"/>
              </a:spcBef>
              <a:spcAft>
                <a:spcPts val="0"/>
              </a:spcAft>
              <a:buSzPts val="1400"/>
              <a:buChar char="●"/>
            </a:pPr>
            <a:r>
              <a:rPr lang="en-US" sz="1400"/>
              <a:t>Goal of today’s lecture: </a:t>
            </a:r>
            <a:r>
              <a:rPr lang="en-US" sz="1400" b="1"/>
              <a:t>concepts</a:t>
            </a:r>
            <a:r>
              <a:rPr lang="en-US" sz="1400"/>
              <a:t> behind assembler. </a:t>
            </a:r>
            <a:r>
              <a:rPr lang="en-US" sz="1400" b="1"/>
              <a:t>Understand</a:t>
            </a:r>
            <a:r>
              <a:rPr lang="en-US" sz="1400"/>
              <a:t> how the assembler actually works. </a:t>
            </a:r>
            <a:r>
              <a:rPr lang="en-US" sz="1400" b="1"/>
              <a:t>Build on top</a:t>
            </a:r>
            <a:r>
              <a:rPr lang="en-US" sz="1400"/>
              <a:t>, assuming we have an assembly language</a:t>
            </a:r>
            <a:endParaRPr sz="140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46575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dirty="0"/>
              <a:t>Broad look at what we’ve done so far and where we’re going.</a:t>
            </a:r>
            <a:endParaRPr dirty="0"/>
          </a:p>
          <a:p>
            <a:pPr marL="0" lvl="0" indent="0" algn="l" rtl="0">
              <a:lnSpc>
                <a:spcPct val="100000"/>
              </a:lnSpc>
              <a:spcBef>
                <a:spcPts val="0"/>
              </a:spcBef>
              <a:spcAft>
                <a:spcPts val="0"/>
              </a:spcAft>
              <a:buSzPts val="1400"/>
              <a:buNone/>
            </a:pPr>
            <a:r>
              <a:rPr lang="en-US" dirty="0"/>
              <a:t>First part of the course:  </a:t>
            </a:r>
            <a:r>
              <a:rPr lang="en-US" b="1" dirty="0"/>
              <a:t>Hardware focused</a:t>
            </a:r>
            <a:r>
              <a:rPr lang="en-US" dirty="0"/>
              <a:t>. CPU, ALU, leaving the world behind. Going to software layer. Keeping that perspective. </a:t>
            </a:r>
            <a:endParaRPr dirty="0"/>
          </a:p>
        </p:txBody>
      </p:sp>
      <p:sp>
        <p:nvSpPr>
          <p:cNvPr id="227" name="Google Shape;227;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4" name="Google Shape;264;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Green: what you’ve implemented/worked with. Won’t go as deep, but higher level overview. Survey of these higher level concepts. Talking about something, and interesting, definitely a class in the Allen School to learn more about that.</a:t>
            </a:r>
            <a:endParaRPr/>
          </a:p>
          <a:p>
            <a:pPr marL="0" lvl="0" indent="0" algn="l" rtl="0">
              <a:lnSpc>
                <a:spcPct val="100000"/>
              </a:lnSpc>
              <a:spcBef>
                <a:spcPts val="0"/>
              </a:spcBef>
              <a:spcAft>
                <a:spcPts val="0"/>
              </a:spcAft>
              <a:buSzPts val="1400"/>
              <a:buNone/>
            </a:pPr>
            <a:endParaRPr/>
          </a:p>
        </p:txBody>
      </p:sp>
      <p:sp>
        <p:nvSpPr>
          <p:cNvPr id="265" name="Google Shape;265;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2" name="Google Shape;302;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We just learned about the assembler! Going between assembly and machine code. This is really where the connection between the hardware and the software come into play. CSE 351. The hardware/software interface.</a:t>
            </a:r>
            <a:endParaRPr/>
          </a:p>
        </p:txBody>
      </p:sp>
      <p:sp>
        <p:nvSpPr>
          <p:cNvPr id="303" name="Google Shape;303;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sz="1400" dirty="0"/>
              <a:t>Talk about hardware, circuits, machine code. Moving to that layer above, jump through the barrier, from this point on, techniques for taking software. Grounding it in that machine language.</a:t>
            </a:r>
            <a:endParaRPr sz="1400" dirty="0"/>
          </a:p>
          <a:p>
            <a:pPr marL="0" lvl="0" indent="0" algn="l" rtl="0">
              <a:lnSpc>
                <a:spcPct val="100000"/>
              </a:lnSpc>
              <a:spcBef>
                <a:spcPts val="0"/>
              </a:spcBef>
              <a:spcAft>
                <a:spcPts val="0"/>
              </a:spcAft>
              <a:buSzPts val="1400"/>
              <a:buNone/>
            </a:pPr>
            <a:r>
              <a:rPr lang="en-US" sz="1400" dirty="0"/>
              <a:t>We’ve talked about the low-level computing parts of the course. Building a CPU</a:t>
            </a:r>
            <a:endParaRPr sz="1400"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Used the assembler for </a:t>
            </a:r>
            <a:r>
              <a:rPr lang="en-US" sz="1400" dirty="0" err="1"/>
              <a:t>Max.hack</a:t>
            </a:r>
            <a:r>
              <a:rPr lang="en-US" sz="1400" dirty="0"/>
              <a:t> in Project 5</a:t>
            </a:r>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Look at the assembler, not just fundamental and important, </a:t>
            </a:r>
            <a:r>
              <a:rPr lang="en-US" sz="1400" b="1" dirty="0"/>
              <a:t>technique</a:t>
            </a:r>
            <a:r>
              <a:rPr lang="en-US" sz="1400" dirty="0"/>
              <a:t>.</a:t>
            </a:r>
            <a:endParaRPr sz="1400"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BUT Assembly → machine code. Very </a:t>
            </a:r>
            <a:r>
              <a:rPr lang="en-US" sz="1400" b="1" dirty="0"/>
              <a:t>reminiscent</a:t>
            </a:r>
            <a:r>
              <a:rPr lang="en-US" sz="1400" dirty="0"/>
              <a:t> of the rest of the quarter. </a:t>
            </a:r>
            <a:r>
              <a:rPr lang="en-US" sz="1400" b="1" dirty="0"/>
              <a:t>Sneak peek</a:t>
            </a:r>
            <a:endParaRPr sz="1400" b="1"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Goal of today’s lecture: </a:t>
            </a:r>
            <a:r>
              <a:rPr lang="en-US" sz="1400" b="1" dirty="0"/>
              <a:t>concepts</a:t>
            </a:r>
            <a:r>
              <a:rPr lang="en-US" sz="1400" dirty="0"/>
              <a:t> behind assembler. </a:t>
            </a:r>
            <a:r>
              <a:rPr lang="en-US" sz="1400" b="1" dirty="0"/>
              <a:t>Understand</a:t>
            </a:r>
            <a:r>
              <a:rPr lang="en-US" sz="1400" dirty="0"/>
              <a:t> how the assembler actually works. </a:t>
            </a:r>
            <a:r>
              <a:rPr lang="en-US" sz="1400" b="1" dirty="0"/>
              <a:t>Build on top</a:t>
            </a:r>
            <a:r>
              <a:rPr lang="en-US" sz="1400" dirty="0"/>
              <a:t>, assuming we have an assembly language</a:t>
            </a:r>
            <a:endParaRPr sz="1400" dirty="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3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1" name="Google Shape;341;p3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Clr>
                <a:schemeClr val="dk1"/>
              </a:buClr>
              <a:buSzPts val="1400"/>
              <a:buFont typeface="Arial"/>
              <a:buNone/>
            </a:pPr>
            <a:r>
              <a:rPr lang="en-US"/>
              <a:t>Focus for the rest of the course. We talked about the assembler, we will learn more about the operating systems.</a:t>
            </a:r>
            <a:endParaRPr/>
          </a:p>
          <a:p>
            <a:pPr marL="0" lvl="0" indent="0" algn="l" rtl="0">
              <a:lnSpc>
                <a:spcPct val="100000"/>
              </a:lnSpc>
              <a:spcBef>
                <a:spcPts val="0"/>
              </a:spcBef>
              <a:spcAft>
                <a:spcPts val="0"/>
              </a:spcAft>
              <a:buClr>
                <a:schemeClr val="dk1"/>
              </a:buClr>
              <a:buSzPts val="1400"/>
              <a:buFont typeface="Arial"/>
              <a:buNone/>
            </a:pPr>
            <a:endParaRPr/>
          </a:p>
          <a:p>
            <a:pPr marL="0" lvl="0" indent="0" algn="l" rtl="0">
              <a:lnSpc>
                <a:spcPct val="100000"/>
              </a:lnSpc>
              <a:spcBef>
                <a:spcPts val="0"/>
              </a:spcBef>
              <a:spcAft>
                <a:spcPts val="0"/>
              </a:spcAft>
              <a:buClr>
                <a:schemeClr val="dk1"/>
              </a:buClr>
              <a:buSzPts val="1400"/>
              <a:buFont typeface="Arial"/>
              <a:buNone/>
            </a:pPr>
            <a:r>
              <a:rPr lang="en-US"/>
              <a:t>Won’t go as deep into each. Use it as a survey of some topics, lower-level computing topics. These are courses within the Allen School. Almost certainly in a class in the Allen School to learn more about that. Keep these things in mind. </a:t>
            </a:r>
            <a:endParaRPr/>
          </a:p>
        </p:txBody>
      </p:sp>
      <p:sp>
        <p:nvSpPr>
          <p:cNvPr id="342" name="Google Shape;342;p3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7226799cf1_0_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2" name="Google Shape;382;g7226799cf1_0_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Most familiar with </a:t>
            </a:r>
            <a:r>
              <a:rPr lang="en-US" b="1"/>
              <a:t>high-level</a:t>
            </a:r>
            <a:r>
              <a:rPr lang="en-US"/>
              <a:t> courses in </a:t>
            </a:r>
            <a:r>
              <a:rPr lang="en-US" b="1"/>
              <a:t>Java</a:t>
            </a:r>
            <a:r>
              <a:rPr lang="en-US"/>
              <a:t>. Maybe experience in Python. Equivalent in Nand2Tetris is called Jack. We have </a:t>
            </a:r>
            <a:r>
              <a:rPr lang="en-US" b="1"/>
              <a:t>intermediate</a:t>
            </a:r>
            <a:r>
              <a:rPr lang="en-US"/>
              <a:t> language. Maybe Java Byte Code. </a:t>
            </a:r>
            <a:r>
              <a:rPr lang="en-US" b="1"/>
              <a:t>Hardware agnostic languages</a:t>
            </a:r>
            <a:r>
              <a:rPr lang="en-US"/>
              <a:t>. Multiple </a:t>
            </a:r>
            <a:r>
              <a:rPr lang="en-US" b="1"/>
              <a:t>hardware platforms</a:t>
            </a:r>
            <a:r>
              <a:rPr lang="en-US"/>
              <a:t>, more like </a:t>
            </a:r>
            <a:r>
              <a:rPr lang="en-US" b="1"/>
              <a:t>assembly</a:t>
            </a:r>
            <a:r>
              <a:rPr lang="en-US"/>
              <a:t> than like java code. Assembly languages. In CSE 351, we teach </a:t>
            </a:r>
            <a:r>
              <a:rPr lang="en-US" b="1"/>
              <a:t>x86</a:t>
            </a:r>
            <a:r>
              <a:rPr lang="en-US"/>
              <a:t>, Intel specification. RISC-V, open source.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We talked about Hack to machine code using assembler. You’ll debug a compiler and code in Jack in project 7!</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Make hardware specification design open source, community open.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Peeling back the layers.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different OSs. What is an operating system? Why do we have it? What does it provide? Differences. Run Windows, what’s the difference between MacOS?</a:t>
            </a:r>
            <a:br>
              <a:rPr lang="en-US"/>
            </a:br>
            <a:br>
              <a:rPr lang="en-US"/>
            </a:br>
            <a:r>
              <a:rPr lang="en-US"/>
              <a:t>OS, different ways to do the same thing. Each have benefits tradeoffs. Customizations, features, etc.</a:t>
            </a:r>
            <a:endParaRPr/>
          </a:p>
        </p:txBody>
      </p:sp>
      <p:sp>
        <p:nvSpPr>
          <p:cNvPr id="383" name="Google Shape;383;g7226799cf1_0_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sz="1400"/>
              <a:t>Talk about hardware, circuits, machine code. Moving to that layer above, jump through the barrier, from this point on, techniques for taking software. Grounding it in that machine language.</a:t>
            </a:r>
            <a:endParaRPr sz="1400"/>
          </a:p>
          <a:p>
            <a:pPr marL="0" lvl="0" indent="0" algn="l" rtl="0">
              <a:lnSpc>
                <a:spcPct val="100000"/>
              </a:lnSpc>
              <a:spcBef>
                <a:spcPts val="0"/>
              </a:spcBef>
              <a:spcAft>
                <a:spcPts val="0"/>
              </a:spcAft>
              <a:buSzPts val="1400"/>
              <a:buNone/>
            </a:pPr>
            <a:r>
              <a:rPr lang="en-US" sz="1400"/>
              <a:t>We’ve talked about the low-level computing parts of the course. Building a CPU</a:t>
            </a:r>
            <a:endParaRPr sz="1400"/>
          </a:p>
          <a:p>
            <a:pPr marL="457200" lvl="0" indent="-317500" algn="l" rtl="0">
              <a:lnSpc>
                <a:spcPct val="100000"/>
              </a:lnSpc>
              <a:spcBef>
                <a:spcPts val="0"/>
              </a:spcBef>
              <a:spcAft>
                <a:spcPts val="0"/>
              </a:spcAft>
              <a:buSzPts val="1400"/>
              <a:buChar char="●"/>
            </a:pPr>
            <a:r>
              <a:rPr lang="en-US" sz="1400"/>
              <a:t>Look at the assembler, not just fundamental and important, </a:t>
            </a:r>
            <a:r>
              <a:rPr lang="en-US" sz="1400" b="1"/>
              <a:t>technique</a:t>
            </a:r>
            <a:r>
              <a:rPr lang="en-US" sz="1400"/>
              <a:t>.</a:t>
            </a:r>
            <a:endParaRPr sz="1400"/>
          </a:p>
          <a:p>
            <a:pPr marL="457200" lvl="0" indent="-317500" algn="l" rtl="0">
              <a:lnSpc>
                <a:spcPct val="100000"/>
              </a:lnSpc>
              <a:spcBef>
                <a:spcPts val="0"/>
              </a:spcBef>
              <a:spcAft>
                <a:spcPts val="0"/>
              </a:spcAft>
              <a:buSzPts val="1400"/>
              <a:buChar char="●"/>
            </a:pPr>
            <a:r>
              <a:rPr lang="en-US" sz="1400"/>
              <a:t>BUT Assembly → machine code. Very </a:t>
            </a:r>
            <a:r>
              <a:rPr lang="en-US" sz="1400" b="1"/>
              <a:t>reminiscent</a:t>
            </a:r>
            <a:r>
              <a:rPr lang="en-US" sz="1400"/>
              <a:t> of the rest of the quarter. </a:t>
            </a:r>
            <a:r>
              <a:rPr lang="en-US" sz="1400" b="1"/>
              <a:t>Sneak peek</a:t>
            </a:r>
            <a:endParaRPr sz="1400" b="1"/>
          </a:p>
          <a:p>
            <a:pPr marL="457200" lvl="0" indent="-317500" algn="l" rtl="0">
              <a:lnSpc>
                <a:spcPct val="100000"/>
              </a:lnSpc>
              <a:spcBef>
                <a:spcPts val="0"/>
              </a:spcBef>
              <a:spcAft>
                <a:spcPts val="0"/>
              </a:spcAft>
              <a:buSzPts val="1400"/>
              <a:buChar char="●"/>
            </a:pPr>
            <a:r>
              <a:rPr lang="en-US" sz="1400"/>
              <a:t>Goal of today’s lecture: </a:t>
            </a:r>
            <a:r>
              <a:rPr lang="en-US" sz="1400" b="1"/>
              <a:t>concepts</a:t>
            </a:r>
            <a:r>
              <a:rPr lang="en-US" sz="1400"/>
              <a:t> behind assembler. </a:t>
            </a:r>
            <a:r>
              <a:rPr lang="en-US" sz="1400" b="1"/>
              <a:t>Understand</a:t>
            </a:r>
            <a:r>
              <a:rPr lang="en-US" sz="1400"/>
              <a:t> how the assembler actually works. </a:t>
            </a:r>
            <a:r>
              <a:rPr lang="en-US" sz="1400" b="1"/>
              <a:t>Build on top</a:t>
            </a:r>
            <a:r>
              <a:rPr lang="en-US" sz="1400"/>
              <a:t>, assuming we have an assembly language</a:t>
            </a:r>
            <a:endParaRPr sz="140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366177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dirty="0"/>
              <a:t>C/C++ model, go straight from high-level language to assembly language. This is the approach that we use in Project 8. Working on a compiler for the Jack programming language. </a:t>
            </a:r>
            <a:endParaRPr dirty="0"/>
          </a:p>
          <a:p>
            <a:pPr marL="0" lvl="0" indent="0" algn="l" rtl="0">
              <a:lnSpc>
                <a:spcPct val="100000"/>
              </a:lnSpc>
              <a:spcBef>
                <a:spcPts val="0"/>
              </a:spcBef>
              <a:spcAft>
                <a:spcPts val="0"/>
              </a:spcAft>
              <a:buSzPts val="1400"/>
              <a:buNone/>
            </a:pPr>
            <a:r>
              <a:rPr lang="en-US" b="1" dirty="0"/>
              <a:t>TWO REASONS: Simpler</a:t>
            </a:r>
            <a:r>
              <a:rPr lang="en-US" dirty="0"/>
              <a:t>, skip that intermediate step. </a:t>
            </a:r>
            <a:r>
              <a:rPr lang="en-US" b="1" dirty="0"/>
              <a:t>Done in practice as well</a:t>
            </a:r>
            <a:r>
              <a:rPr lang="en-US" dirty="0"/>
              <a:t>. Depends on language. Go from high-level language to assembly.</a:t>
            </a:r>
            <a:endParaRPr dirty="0"/>
          </a:p>
        </p:txBody>
      </p:sp>
      <p:sp>
        <p:nvSpPr>
          <p:cNvPr id="130" name="Google Shape;13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5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5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Take a step back. What is the </a:t>
            </a:r>
            <a:r>
              <a:rPr lang="en-US" b="1"/>
              <a:t>role</a:t>
            </a:r>
            <a:r>
              <a:rPr lang="en-US"/>
              <a:t> of this box, the arrow? Compiler to assembly? Take </a:t>
            </a:r>
            <a:r>
              <a:rPr lang="en-US" b="1"/>
              <a:t>code in source language</a:t>
            </a:r>
            <a:r>
              <a:rPr lang="en-US"/>
              <a:t>, </a:t>
            </a:r>
            <a:r>
              <a:rPr lang="en-US" b="1"/>
              <a:t>translate to target language</a:t>
            </a:r>
            <a:r>
              <a:rPr lang="en-US"/>
              <a:t>. You are making a program that takes in some program and spits out another program. </a:t>
            </a:r>
            <a:r>
              <a:rPr lang="en-US" b="1"/>
              <a:t>Blow my mind.</a:t>
            </a:r>
            <a:r>
              <a:rPr lang="en-US"/>
              <a:t> Idea of a program. Take in some code. Java code. </a:t>
            </a:r>
            <a:r>
              <a:rPr lang="en-US" b="1"/>
              <a:t>TWO WAYS.</a:t>
            </a:r>
            <a:endParaRPr b="1"/>
          </a:p>
        </p:txBody>
      </p:sp>
      <p:sp>
        <p:nvSpPr>
          <p:cNvPr id="160" name="Google Shape;160;p5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p8: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a:t>Theory sense. Take in that string.</a:t>
            </a:r>
            <a:r>
              <a:rPr lang="en-US"/>
              <a:t> String belongs to </a:t>
            </a:r>
            <a:r>
              <a:rPr lang="en-US" b="1"/>
              <a:t>Java</a:t>
            </a:r>
            <a:r>
              <a:rPr lang="en-US"/>
              <a:t>, </a:t>
            </a:r>
            <a:r>
              <a:rPr lang="en-US" b="1"/>
              <a:t>fits certain constraints</a:t>
            </a:r>
            <a:r>
              <a:rPr lang="en-US"/>
              <a:t>. String in Java matches. What we are analyzing. Theoretical aspect, much to dive into.</a:t>
            </a:r>
            <a:endParaRPr/>
          </a:p>
        </p:txBody>
      </p:sp>
      <p:sp>
        <p:nvSpPr>
          <p:cNvPr id="172" name="Google Shape;172;p8: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4" name="Google Shape;184;p9: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a:t>More practical</a:t>
            </a:r>
            <a:r>
              <a:rPr lang="en-US"/>
              <a:t> Actual computer: String. File on disk, bunch of characters. </a:t>
            </a:r>
            <a:r>
              <a:rPr lang="en-US" b="1"/>
              <a:t>Interpret as Java source code</a:t>
            </a:r>
            <a:r>
              <a:rPr lang="en-US"/>
              <a:t>. Spit out another String, contains a bunch of characters, it means something. </a:t>
            </a:r>
            <a:endParaRPr/>
          </a:p>
          <a:p>
            <a:pPr marL="0" lvl="0" indent="0" algn="l" rtl="0">
              <a:lnSpc>
                <a:spcPct val="100000"/>
              </a:lnSpc>
              <a:spcBef>
                <a:spcPts val="0"/>
              </a:spcBef>
              <a:spcAft>
                <a:spcPts val="0"/>
              </a:spcAft>
              <a:buSzPts val="1400"/>
              <a:buNone/>
            </a:pPr>
            <a:r>
              <a:rPr lang="en-US" b="1"/>
              <a:t>Overall goal. Big goal.</a:t>
            </a:r>
            <a:endParaRPr b="1"/>
          </a:p>
          <a:p>
            <a:pPr marL="0" lvl="0" indent="0" algn="l" rtl="0">
              <a:lnSpc>
                <a:spcPct val="100000"/>
              </a:lnSpc>
              <a:spcBef>
                <a:spcPts val="0"/>
              </a:spcBef>
              <a:spcAft>
                <a:spcPts val="0"/>
              </a:spcAft>
              <a:buSzPts val="1400"/>
              <a:buNone/>
            </a:pPr>
            <a:r>
              <a:rPr lang="en-US" b="1"/>
              <a:t>Finish Project 7</a:t>
            </a:r>
            <a:r>
              <a:rPr lang="en-US"/>
              <a:t>, piece of code that is orange. High-level, spit out in Assembly language. </a:t>
            </a:r>
            <a:r>
              <a:rPr lang="en-US" b="1"/>
              <a:t>Let’s split it up!</a:t>
            </a:r>
            <a:endParaRPr b="1"/>
          </a:p>
        </p:txBody>
      </p:sp>
      <p:sp>
        <p:nvSpPr>
          <p:cNvPr id="185" name="Google Shape;185;p9: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5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p5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a:t>Will not go into these in-depth</a:t>
            </a:r>
            <a:r>
              <a:rPr lang="en-US"/>
              <a:t>, but there’s </a:t>
            </a:r>
            <a:r>
              <a:rPr lang="en-US" b="1"/>
              <a:t>CSE 401 compilers</a:t>
            </a:r>
            <a:r>
              <a:rPr lang="en-US"/>
              <a:t>! </a:t>
            </a:r>
            <a:r>
              <a:rPr lang="en-US" b="1"/>
              <a:t>CSE 341, similar topics. </a:t>
            </a:r>
            <a:endParaRPr b="1"/>
          </a:p>
          <a:p>
            <a:pPr marL="0" lvl="0" indent="0" algn="l" rtl="0">
              <a:lnSpc>
                <a:spcPct val="100000"/>
              </a:lnSpc>
              <a:spcBef>
                <a:spcPts val="0"/>
              </a:spcBef>
              <a:spcAft>
                <a:spcPts val="0"/>
              </a:spcAft>
              <a:buSzPts val="1400"/>
              <a:buNone/>
            </a:pPr>
            <a:r>
              <a:rPr lang="en-US"/>
              <a:t>Problem, giant String of a whole </a:t>
            </a:r>
            <a:r>
              <a:rPr lang="en-US" b="1"/>
              <a:t>bunch of characters</a:t>
            </a:r>
            <a:r>
              <a:rPr lang="en-US"/>
              <a:t>. </a:t>
            </a:r>
            <a:r>
              <a:rPr lang="en-US" b="1"/>
              <a:t>Meaningful</a:t>
            </a:r>
            <a:r>
              <a:rPr lang="en-US"/>
              <a:t> string. First step is to give that String </a:t>
            </a:r>
            <a:r>
              <a:rPr lang="en-US" b="1">
                <a:solidFill>
                  <a:srgbClr val="FF0000"/>
                </a:solidFill>
              </a:rPr>
              <a:t>structure</a:t>
            </a:r>
            <a:r>
              <a:rPr lang="en-US"/>
              <a:t>. Fact method. </a:t>
            </a:r>
            <a:r>
              <a:rPr lang="en-US" b="1"/>
              <a:t>Tell a computer what a function means</a:t>
            </a:r>
            <a:r>
              <a:rPr lang="en-US"/>
              <a:t>. </a:t>
            </a:r>
            <a:r>
              <a:rPr lang="en-US" b="1"/>
              <a:t>complicated</a:t>
            </a:r>
            <a:r>
              <a:rPr lang="en-US"/>
              <a:t>. Scanner and parser—</a:t>
            </a:r>
            <a:r>
              <a:rPr lang="en-US" b="1"/>
              <a:t>giving meaning</a:t>
            </a:r>
            <a:r>
              <a:rPr lang="en-US"/>
              <a:t> to the string in front of us. </a:t>
            </a:r>
            <a:endParaRPr/>
          </a:p>
          <a:p>
            <a:pPr marL="0" lvl="0" indent="0" algn="l" rtl="0">
              <a:lnSpc>
                <a:spcPct val="100000"/>
              </a:lnSpc>
              <a:spcBef>
                <a:spcPts val="0"/>
              </a:spcBef>
              <a:spcAft>
                <a:spcPts val="0"/>
              </a:spcAft>
              <a:buSzPts val="1400"/>
              <a:buNone/>
            </a:pPr>
            <a:r>
              <a:rPr lang="en-US" u="sng"/>
              <a:t>Scanner</a:t>
            </a:r>
            <a:r>
              <a:rPr lang="en-US"/>
              <a:t>: </a:t>
            </a:r>
            <a:r>
              <a:rPr lang="en-US" b="1"/>
              <a:t>Tokenizing</a:t>
            </a:r>
            <a:r>
              <a:rPr lang="en-US"/>
              <a:t>. Reason about certain words. </a:t>
            </a:r>
            <a:endParaRPr/>
          </a:p>
          <a:p>
            <a:pPr marL="0" lvl="0" indent="0" algn="l" rtl="0">
              <a:lnSpc>
                <a:spcPct val="100000"/>
              </a:lnSpc>
              <a:spcBef>
                <a:spcPts val="0"/>
              </a:spcBef>
              <a:spcAft>
                <a:spcPts val="0"/>
              </a:spcAft>
              <a:buSzPts val="1400"/>
              <a:buNone/>
            </a:pPr>
            <a:r>
              <a:rPr lang="en-US" u="sng"/>
              <a:t>Parser</a:t>
            </a:r>
            <a:r>
              <a:rPr lang="en-US"/>
              <a:t>: Take those tokens. Builds up a tree representing what we have in the code. Have the </a:t>
            </a:r>
            <a:r>
              <a:rPr lang="en-US" i="1"/>
              <a:t>meaning</a:t>
            </a:r>
            <a:r>
              <a:rPr lang="en-US"/>
              <a:t>.</a:t>
            </a:r>
            <a:endParaRPr/>
          </a:p>
          <a:p>
            <a:pPr marL="0" lvl="0" indent="0" algn="l" rtl="0">
              <a:lnSpc>
                <a:spcPct val="100000"/>
              </a:lnSpc>
              <a:spcBef>
                <a:spcPts val="0"/>
              </a:spcBef>
              <a:spcAft>
                <a:spcPts val="0"/>
              </a:spcAft>
              <a:buSzPts val="1400"/>
              <a:buNone/>
            </a:pPr>
            <a:r>
              <a:rPr lang="en-US" u="sng"/>
              <a:t>Type Checker</a:t>
            </a:r>
            <a:r>
              <a:rPr lang="en-US"/>
              <a:t>: Is this code correct? Valid Java, makes sense, type checking. Love from Java programming!</a:t>
            </a:r>
            <a:endParaRPr/>
          </a:p>
          <a:p>
            <a:pPr marL="0" lvl="0" indent="0" algn="l" rtl="0">
              <a:lnSpc>
                <a:spcPct val="100000"/>
              </a:lnSpc>
              <a:spcBef>
                <a:spcPts val="0"/>
              </a:spcBef>
              <a:spcAft>
                <a:spcPts val="0"/>
              </a:spcAft>
              <a:buSzPts val="1400"/>
              <a:buNone/>
            </a:pPr>
            <a:r>
              <a:rPr lang="en-US" u="sng"/>
              <a:t>Optimizer</a:t>
            </a:r>
            <a:r>
              <a:rPr lang="en-US"/>
              <a:t>: </a:t>
            </a:r>
            <a:r>
              <a:rPr lang="en-US" b="1"/>
              <a:t>Rearrange</a:t>
            </a:r>
            <a:r>
              <a:rPr lang="en-US"/>
              <a:t> to be more efficient. Multiple ways to write.</a:t>
            </a:r>
            <a:endParaRPr/>
          </a:p>
          <a:p>
            <a:pPr marL="0" lvl="0" indent="0" algn="l" rtl="0">
              <a:lnSpc>
                <a:spcPct val="100000"/>
              </a:lnSpc>
              <a:spcBef>
                <a:spcPts val="0"/>
              </a:spcBef>
              <a:spcAft>
                <a:spcPts val="0"/>
              </a:spcAft>
              <a:buSzPts val="1400"/>
              <a:buNone/>
            </a:pPr>
            <a:r>
              <a:rPr lang="en-US" u="sng"/>
              <a:t>Code generator</a:t>
            </a:r>
            <a:r>
              <a:rPr lang="en-US"/>
              <a:t>: Convert syntax tree to target language. Encode, concrete syntax, turn into </a:t>
            </a:r>
            <a:r>
              <a:rPr lang="en-US" b="1"/>
              <a:t>abstract</a:t>
            </a:r>
            <a:r>
              <a:rPr lang="en-US"/>
              <a:t> notion of function definition.</a:t>
            </a:r>
            <a:endParaRPr/>
          </a:p>
          <a:p>
            <a:pPr marL="0" lvl="0" indent="0" algn="l" rtl="0">
              <a:lnSpc>
                <a:spcPct val="100000"/>
              </a:lnSpc>
              <a:spcBef>
                <a:spcPts val="0"/>
              </a:spcBef>
              <a:spcAft>
                <a:spcPts val="0"/>
              </a:spcAft>
              <a:buSzPts val="1400"/>
              <a:buNone/>
            </a:pPr>
            <a:r>
              <a:rPr lang="en-US" b="1"/>
              <a:t>Overview</a:t>
            </a:r>
            <a:r>
              <a:rPr lang="en-US"/>
              <a:t> of what is going on in the compiler. Goal is not to understand each of these, but rather to have a </a:t>
            </a:r>
            <a:r>
              <a:rPr lang="en-US" b="1"/>
              <a:t>framework</a:t>
            </a:r>
            <a:r>
              <a:rPr lang="en-US"/>
              <a:t>. QUESTIONS? Road ahead. </a:t>
            </a:r>
            <a:endParaRPr/>
          </a:p>
        </p:txBody>
      </p:sp>
      <p:sp>
        <p:nvSpPr>
          <p:cNvPr id="199" name="Google Shape;199;p5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sz="1400"/>
              <a:t>Talk about hardware, circuits, machine code. Moving to that layer above, jump through the barrier, from this point on, techniques for taking software. Grounding it in that machine language.</a:t>
            </a:r>
            <a:endParaRPr sz="1400"/>
          </a:p>
          <a:p>
            <a:pPr marL="0" lvl="0" indent="0" algn="l" rtl="0">
              <a:lnSpc>
                <a:spcPct val="100000"/>
              </a:lnSpc>
              <a:spcBef>
                <a:spcPts val="0"/>
              </a:spcBef>
              <a:spcAft>
                <a:spcPts val="0"/>
              </a:spcAft>
              <a:buSzPts val="1400"/>
              <a:buNone/>
            </a:pPr>
            <a:r>
              <a:rPr lang="en-US" sz="1400"/>
              <a:t>We’ve talked about the low-level computing parts of the course. Building a CPU</a:t>
            </a:r>
            <a:endParaRPr sz="1400"/>
          </a:p>
          <a:p>
            <a:pPr marL="457200" lvl="0" indent="-317500" algn="l" rtl="0">
              <a:lnSpc>
                <a:spcPct val="100000"/>
              </a:lnSpc>
              <a:spcBef>
                <a:spcPts val="0"/>
              </a:spcBef>
              <a:spcAft>
                <a:spcPts val="0"/>
              </a:spcAft>
              <a:buSzPts val="1400"/>
              <a:buChar char="●"/>
            </a:pPr>
            <a:r>
              <a:rPr lang="en-US" sz="1400"/>
              <a:t>Look at the assembler, not just fundamental and important, </a:t>
            </a:r>
            <a:r>
              <a:rPr lang="en-US" sz="1400" b="1"/>
              <a:t>technique</a:t>
            </a:r>
            <a:r>
              <a:rPr lang="en-US" sz="1400"/>
              <a:t>.</a:t>
            </a:r>
            <a:endParaRPr sz="1400"/>
          </a:p>
          <a:p>
            <a:pPr marL="457200" lvl="0" indent="-317500" algn="l" rtl="0">
              <a:lnSpc>
                <a:spcPct val="100000"/>
              </a:lnSpc>
              <a:spcBef>
                <a:spcPts val="0"/>
              </a:spcBef>
              <a:spcAft>
                <a:spcPts val="0"/>
              </a:spcAft>
              <a:buSzPts val="1400"/>
              <a:buChar char="●"/>
            </a:pPr>
            <a:r>
              <a:rPr lang="en-US" sz="1400"/>
              <a:t>BUT Assembly → machine code. Very </a:t>
            </a:r>
            <a:r>
              <a:rPr lang="en-US" sz="1400" b="1"/>
              <a:t>reminiscent</a:t>
            </a:r>
            <a:r>
              <a:rPr lang="en-US" sz="1400"/>
              <a:t> of the rest of the quarter. </a:t>
            </a:r>
            <a:r>
              <a:rPr lang="en-US" sz="1400" b="1"/>
              <a:t>Sneak peek</a:t>
            </a:r>
            <a:endParaRPr sz="1400" b="1"/>
          </a:p>
          <a:p>
            <a:pPr marL="457200" lvl="0" indent="-317500" algn="l" rtl="0">
              <a:lnSpc>
                <a:spcPct val="100000"/>
              </a:lnSpc>
              <a:spcBef>
                <a:spcPts val="0"/>
              </a:spcBef>
              <a:spcAft>
                <a:spcPts val="0"/>
              </a:spcAft>
              <a:buSzPts val="1400"/>
              <a:buChar char="●"/>
            </a:pPr>
            <a:r>
              <a:rPr lang="en-US" sz="1400"/>
              <a:t>Goal of today’s lecture: </a:t>
            </a:r>
            <a:r>
              <a:rPr lang="en-US" sz="1400" b="1"/>
              <a:t>concepts</a:t>
            </a:r>
            <a:r>
              <a:rPr lang="en-US" sz="1400"/>
              <a:t> behind assembler. </a:t>
            </a:r>
            <a:r>
              <a:rPr lang="en-US" sz="1400" b="1"/>
              <a:t>Understand</a:t>
            </a:r>
            <a:r>
              <a:rPr lang="en-US" sz="1400"/>
              <a:t> how the assembler actually works. </a:t>
            </a:r>
            <a:r>
              <a:rPr lang="en-US" sz="1400" b="1"/>
              <a:t>Build on top</a:t>
            </a:r>
            <a:r>
              <a:rPr lang="en-US" sz="1400"/>
              <a:t>, assuming we have an assembly language</a:t>
            </a:r>
            <a:endParaRPr sz="140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211409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10" name="Google Shape;110;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sz="1400" dirty="0"/>
              <a:t>Talk about hardware, circuits, machine code. Moving to that layer above, jump through the barrier, from this point on, techniques for taking software. Grounding it in that machine language.</a:t>
            </a:r>
            <a:endParaRPr sz="1400" dirty="0"/>
          </a:p>
          <a:p>
            <a:pPr marL="0" lvl="0" indent="0" algn="l" rtl="0">
              <a:lnSpc>
                <a:spcPct val="100000"/>
              </a:lnSpc>
              <a:spcBef>
                <a:spcPts val="0"/>
              </a:spcBef>
              <a:spcAft>
                <a:spcPts val="0"/>
              </a:spcAft>
              <a:buSzPts val="1400"/>
              <a:buNone/>
            </a:pPr>
            <a:r>
              <a:rPr lang="en-US" sz="1400" dirty="0"/>
              <a:t>We’ve talked about the low-level computing parts of the course. Building a CPU</a:t>
            </a:r>
            <a:endParaRPr sz="1400"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Used the assembler for </a:t>
            </a:r>
            <a:r>
              <a:rPr lang="en-US" sz="1400" dirty="0" err="1"/>
              <a:t>Max.hack</a:t>
            </a:r>
            <a:r>
              <a:rPr lang="en-US" sz="1400" dirty="0"/>
              <a:t> in Project 5</a:t>
            </a:r>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Look at the assembler, not just fundamental and important, </a:t>
            </a:r>
            <a:r>
              <a:rPr lang="en-US" sz="1400" b="1" dirty="0"/>
              <a:t>technique</a:t>
            </a:r>
            <a:r>
              <a:rPr lang="en-US" sz="1400" dirty="0"/>
              <a:t>.</a:t>
            </a:r>
            <a:endParaRPr sz="1400"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BUT Assembly → machine code. Very </a:t>
            </a:r>
            <a:r>
              <a:rPr lang="en-US" sz="1400" b="1" dirty="0"/>
              <a:t>reminiscent</a:t>
            </a:r>
            <a:r>
              <a:rPr lang="en-US" sz="1400" dirty="0"/>
              <a:t> of the rest of the quarter. </a:t>
            </a:r>
            <a:r>
              <a:rPr lang="en-US" sz="1400" b="1" dirty="0"/>
              <a:t>Sneak peek</a:t>
            </a:r>
            <a:endParaRPr sz="1400" b="1" dirty="0"/>
          </a:p>
          <a:p>
            <a:pPr marL="457200" lvl="0" indent="-317500" algn="l" rtl="0">
              <a:lnSpc>
                <a:spcPct val="100000"/>
              </a:lnSpc>
              <a:spcBef>
                <a:spcPts val="0"/>
              </a:spcBef>
              <a:spcAft>
                <a:spcPts val="0"/>
              </a:spcAft>
              <a:buSzPts val="1400"/>
              <a:buFont typeface="Arial" panose="020B0604020202020204" pitchFamily="34" charset="0"/>
              <a:buChar char="•"/>
            </a:pPr>
            <a:r>
              <a:rPr lang="en-US" sz="1400" dirty="0"/>
              <a:t>Goal of today’s lecture: </a:t>
            </a:r>
            <a:r>
              <a:rPr lang="en-US" sz="1400" b="1" dirty="0"/>
              <a:t>concepts</a:t>
            </a:r>
            <a:r>
              <a:rPr lang="en-US" sz="1400" dirty="0"/>
              <a:t> behind assembler. </a:t>
            </a:r>
            <a:r>
              <a:rPr lang="en-US" sz="1400" b="1" dirty="0"/>
              <a:t>Understand</a:t>
            </a:r>
            <a:r>
              <a:rPr lang="en-US" sz="1400" dirty="0"/>
              <a:t> how the assembler actually works. </a:t>
            </a:r>
            <a:r>
              <a:rPr lang="en-US" sz="1400" b="1" dirty="0"/>
              <a:t>Build on top</a:t>
            </a:r>
            <a:r>
              <a:rPr lang="en-US" sz="1400" dirty="0"/>
              <a:t>, assuming we have an assembly language</a:t>
            </a:r>
            <a:endParaRPr sz="1400" dirty="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486641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D1 – A write to?</a:t>
            </a:r>
            <a:endParaRPr/>
          </a:p>
          <a:p>
            <a:pPr marL="0" lvl="0" indent="0" algn="l" rtl="0">
              <a:lnSpc>
                <a:spcPct val="100000"/>
              </a:lnSpc>
              <a:spcBef>
                <a:spcPts val="0"/>
              </a:spcBef>
              <a:spcAft>
                <a:spcPts val="0"/>
              </a:spcAft>
              <a:buSzPts val="1400"/>
              <a:buNone/>
            </a:pPr>
            <a:r>
              <a:rPr lang="en-US"/>
              <a:t>D2 –  D write to?</a:t>
            </a:r>
            <a:endParaRPr/>
          </a:p>
          <a:p>
            <a:pPr marL="0" lvl="0" indent="0" algn="l" rtl="0">
              <a:lnSpc>
                <a:spcPct val="100000"/>
              </a:lnSpc>
              <a:spcBef>
                <a:spcPts val="0"/>
              </a:spcBef>
              <a:spcAft>
                <a:spcPts val="0"/>
              </a:spcAft>
              <a:buSzPts val="1400"/>
              <a:buNone/>
            </a:pPr>
            <a:r>
              <a:rPr lang="en-US"/>
              <a:t>D3 – writeM</a:t>
            </a:r>
            <a:endParaRPr/>
          </a:p>
        </p:txBody>
      </p:sp>
      <p:sp>
        <p:nvSpPr>
          <p:cNvPr id="118" name="Google Shape;118;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D1 – A write to?</a:t>
            </a:r>
            <a:endParaRPr/>
          </a:p>
          <a:p>
            <a:pPr marL="0" lvl="0" indent="0" algn="l" rtl="0">
              <a:lnSpc>
                <a:spcPct val="100000"/>
              </a:lnSpc>
              <a:spcBef>
                <a:spcPts val="0"/>
              </a:spcBef>
              <a:spcAft>
                <a:spcPts val="0"/>
              </a:spcAft>
              <a:buSzPts val="1400"/>
              <a:buNone/>
            </a:pPr>
            <a:r>
              <a:rPr lang="en-US"/>
              <a:t>D2 –  D write to?</a:t>
            </a:r>
            <a:endParaRPr/>
          </a:p>
          <a:p>
            <a:pPr marL="0" lvl="0" indent="0" algn="l" rtl="0">
              <a:lnSpc>
                <a:spcPct val="100000"/>
              </a:lnSpc>
              <a:spcBef>
                <a:spcPts val="0"/>
              </a:spcBef>
              <a:spcAft>
                <a:spcPts val="0"/>
              </a:spcAft>
              <a:buSzPts val="1400"/>
              <a:buNone/>
            </a:pPr>
            <a:r>
              <a:rPr lang="en-US"/>
              <a:t>D3 – writeM</a:t>
            </a:r>
            <a:endParaRPr/>
          </a:p>
        </p:txBody>
      </p:sp>
      <p:sp>
        <p:nvSpPr>
          <p:cNvPr id="118" name="Google Shape;118;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380807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D1 – A write to?</a:t>
            </a:r>
            <a:endParaRPr/>
          </a:p>
          <a:p>
            <a:pPr marL="0" lvl="0" indent="0" algn="l" rtl="0">
              <a:lnSpc>
                <a:spcPct val="100000"/>
              </a:lnSpc>
              <a:spcBef>
                <a:spcPts val="0"/>
              </a:spcBef>
              <a:spcAft>
                <a:spcPts val="0"/>
              </a:spcAft>
              <a:buSzPts val="1400"/>
              <a:buNone/>
            </a:pPr>
            <a:r>
              <a:rPr lang="en-US"/>
              <a:t>D2 –  D write to?</a:t>
            </a:r>
            <a:endParaRPr/>
          </a:p>
          <a:p>
            <a:pPr marL="0" lvl="0" indent="0" algn="l" rtl="0">
              <a:lnSpc>
                <a:spcPct val="100000"/>
              </a:lnSpc>
              <a:spcBef>
                <a:spcPts val="0"/>
              </a:spcBef>
              <a:spcAft>
                <a:spcPts val="0"/>
              </a:spcAft>
              <a:buSzPts val="1400"/>
              <a:buNone/>
            </a:pPr>
            <a:r>
              <a:rPr lang="en-US"/>
              <a:t>D3 – writeM</a:t>
            </a:r>
            <a:endParaRPr/>
          </a:p>
        </p:txBody>
      </p:sp>
      <p:sp>
        <p:nvSpPr>
          <p:cNvPr id="118" name="Google Shape;118;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909016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D1 – A write to?</a:t>
            </a:r>
            <a:endParaRPr/>
          </a:p>
          <a:p>
            <a:pPr marL="0" lvl="0" indent="0" algn="l" rtl="0">
              <a:lnSpc>
                <a:spcPct val="100000"/>
              </a:lnSpc>
              <a:spcBef>
                <a:spcPts val="0"/>
              </a:spcBef>
              <a:spcAft>
                <a:spcPts val="0"/>
              </a:spcAft>
              <a:buSzPts val="1400"/>
              <a:buNone/>
            </a:pPr>
            <a:r>
              <a:rPr lang="en-US"/>
              <a:t>D2 –  D write to?</a:t>
            </a:r>
            <a:endParaRPr/>
          </a:p>
          <a:p>
            <a:pPr marL="0" lvl="0" indent="0" algn="l" rtl="0">
              <a:lnSpc>
                <a:spcPct val="100000"/>
              </a:lnSpc>
              <a:spcBef>
                <a:spcPts val="0"/>
              </a:spcBef>
              <a:spcAft>
                <a:spcPts val="0"/>
              </a:spcAft>
              <a:buSzPts val="1400"/>
              <a:buNone/>
            </a:pPr>
            <a:r>
              <a:rPr lang="en-US"/>
              <a:t>D3 – writeM</a:t>
            </a:r>
            <a:endParaRPr/>
          </a:p>
        </p:txBody>
      </p:sp>
      <p:sp>
        <p:nvSpPr>
          <p:cNvPr id="118" name="Google Shape;118;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693074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26" name="Google Shape;126;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
        <p:cNvGrpSpPr/>
        <p:nvPr/>
      </p:nvGrpSpPr>
      <p:grpSpPr>
        <a:xfrm>
          <a:off x="0" y="0"/>
          <a:ext cx="0" cy="0"/>
          <a:chOff x="0" y="0"/>
          <a:chExt cx="0" cy="0"/>
        </a:xfrm>
      </p:grpSpPr>
      <p:sp>
        <p:nvSpPr>
          <p:cNvPr id="535" name="Google Shape;535;p7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536" name="Google Shape;536;p7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4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 name="Google Shape;44;p40: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171450" lvl="0" indent="-171450" algn="l" rtl="0">
              <a:lnSpc>
                <a:spcPct val="100000"/>
              </a:lnSpc>
              <a:spcBef>
                <a:spcPts val="0"/>
              </a:spcBef>
              <a:spcAft>
                <a:spcPts val="0"/>
              </a:spcAft>
              <a:buSzPts val="1400"/>
              <a:buFont typeface="Arial" panose="020B0604020202020204" pitchFamily="34" charset="0"/>
              <a:buChar char="•"/>
            </a:pPr>
            <a:r>
              <a:rPr lang="en-US" dirty="0"/>
              <a:t>Throw things back. Assembler can convert between them.</a:t>
            </a:r>
            <a:endParaRPr dirty="0"/>
          </a:p>
          <a:p>
            <a:pPr marL="171450" lvl="0" indent="-171450" algn="l" rtl="0">
              <a:lnSpc>
                <a:spcPct val="100000"/>
              </a:lnSpc>
              <a:spcBef>
                <a:spcPts val="0"/>
              </a:spcBef>
              <a:spcAft>
                <a:spcPts val="0"/>
              </a:spcAft>
              <a:buSzPts val="1400"/>
              <a:buFont typeface="Arial" panose="020B0604020202020204" pitchFamily="34" charset="0"/>
              <a:buChar char="•"/>
            </a:pPr>
            <a:r>
              <a:rPr lang="en-US" dirty="0"/>
              <a:t>Assembly language → Machine Code, blue box. Magical program. </a:t>
            </a:r>
            <a:endParaRPr dirty="0"/>
          </a:p>
          <a:p>
            <a:pPr marL="171450" lvl="0" indent="-171450" algn="l" rtl="0">
              <a:lnSpc>
                <a:spcPct val="100000"/>
              </a:lnSpc>
              <a:spcBef>
                <a:spcPts val="0"/>
              </a:spcBef>
              <a:spcAft>
                <a:spcPts val="0"/>
              </a:spcAft>
              <a:buSzPts val="1400"/>
              <a:buFont typeface="Arial" panose="020B0604020202020204" pitchFamily="34" charset="0"/>
              <a:buChar char="•"/>
            </a:pPr>
            <a:r>
              <a:rPr lang="en-US" dirty="0"/>
              <a:t>Assembler, 1:1 correspondence vs. compiler, no 1:1 correspondence. How do we go from conversation from assembly to 1s and 0s.</a:t>
            </a:r>
            <a:endParaRPr dirty="0"/>
          </a:p>
        </p:txBody>
      </p:sp>
      <p:sp>
        <p:nvSpPr>
          <p:cNvPr id="45" name="Google Shape;45;p40: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4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 name="Google Shape;71;p41: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dirty="0"/>
              <a:t>What does this task entail?</a:t>
            </a:r>
            <a:endParaRPr dirty="0"/>
          </a:p>
          <a:p>
            <a:pPr marL="0" lvl="0" indent="0" algn="l" rtl="0">
              <a:lnSpc>
                <a:spcPct val="100000"/>
              </a:lnSpc>
              <a:spcBef>
                <a:spcPts val="0"/>
              </a:spcBef>
              <a:spcAft>
                <a:spcPts val="0"/>
              </a:spcAft>
              <a:buSzPts val="1400"/>
              <a:buNone/>
            </a:pPr>
            <a:r>
              <a:rPr lang="en-US" dirty="0"/>
              <a:t>1:1 correspondence, might seem like a </a:t>
            </a:r>
            <a:r>
              <a:rPr lang="en-US" b="1" dirty="0"/>
              <a:t>very easy</a:t>
            </a:r>
            <a:r>
              <a:rPr lang="en-US" dirty="0"/>
              <a:t> task actually! Good to think about. </a:t>
            </a:r>
            <a:r>
              <a:rPr lang="en-US" b="1" dirty="0"/>
              <a:t>False sense</a:t>
            </a:r>
            <a:r>
              <a:rPr lang="en-US" dirty="0"/>
              <a:t> of this task being easy. There are aspects that make it hard. Let’s talk about that.</a:t>
            </a:r>
            <a:endParaRPr dirty="0"/>
          </a:p>
          <a:p>
            <a:pPr marL="457200" lvl="0" indent="-317500" algn="l" rtl="0">
              <a:lnSpc>
                <a:spcPct val="100000"/>
              </a:lnSpc>
              <a:spcBef>
                <a:spcPts val="0"/>
              </a:spcBef>
              <a:spcAft>
                <a:spcPts val="0"/>
              </a:spcAft>
              <a:buSzPts val="1400"/>
              <a:buChar char="●"/>
            </a:pPr>
            <a:r>
              <a:rPr lang="en-US" b="1" dirty="0"/>
              <a:t>Assembler’s job</a:t>
            </a:r>
            <a:r>
              <a:rPr lang="en-US" dirty="0"/>
              <a:t>. Take assembly language, turn it into binary.</a:t>
            </a:r>
            <a:endParaRPr dirty="0"/>
          </a:p>
          <a:p>
            <a:pPr marL="457200" lvl="0" indent="-317500" algn="l" rtl="0">
              <a:lnSpc>
                <a:spcPct val="100000"/>
              </a:lnSpc>
              <a:spcBef>
                <a:spcPts val="0"/>
              </a:spcBef>
              <a:spcAft>
                <a:spcPts val="0"/>
              </a:spcAft>
              <a:buSzPts val="1400"/>
              <a:buChar char="●"/>
            </a:pPr>
            <a:r>
              <a:rPr lang="en-US" dirty="0"/>
              <a:t>Refresher. Take line of assembly language. Turn into one of the two instruction. Produce correct binary for that.</a:t>
            </a:r>
            <a:endParaRPr dirty="0"/>
          </a:p>
          <a:p>
            <a:pPr marL="457200" lvl="0" indent="-317500" algn="l" rtl="0">
              <a:lnSpc>
                <a:spcPct val="100000"/>
              </a:lnSpc>
              <a:spcBef>
                <a:spcPts val="0"/>
              </a:spcBef>
              <a:spcAft>
                <a:spcPts val="0"/>
              </a:spcAft>
              <a:buSzPts val="1400"/>
              <a:buChar char="●"/>
            </a:pPr>
            <a:r>
              <a:rPr lang="en-US" b="1" dirty="0"/>
              <a:t>Simple example</a:t>
            </a:r>
            <a:r>
              <a:rPr lang="en-US" dirty="0"/>
              <a:t>. Transcription in binary. Take bits for D+1, plug them in. Certain binary code. Plug it into those three bits.</a:t>
            </a:r>
            <a:endParaRPr dirty="0"/>
          </a:p>
        </p:txBody>
      </p:sp>
      <p:sp>
        <p:nvSpPr>
          <p:cNvPr id="72" name="Google Shape;72;p41: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4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457200" lvl="0" indent="-317500" algn="l" rtl="0">
              <a:lnSpc>
                <a:spcPct val="100000"/>
              </a:lnSpc>
              <a:spcBef>
                <a:spcPts val="0"/>
              </a:spcBef>
              <a:spcAft>
                <a:spcPts val="0"/>
              </a:spcAft>
              <a:buSzPts val="1400"/>
              <a:buChar char="●"/>
            </a:pPr>
            <a:r>
              <a:rPr lang="en-US" dirty="0"/>
              <a:t>We have the look up codes. Look up binary, plug all that binary in. </a:t>
            </a:r>
            <a:endParaRPr dirty="0"/>
          </a:p>
          <a:p>
            <a:pPr marL="457200" lvl="0" indent="-317500" algn="l" rtl="0">
              <a:lnSpc>
                <a:spcPct val="100000"/>
              </a:lnSpc>
              <a:spcBef>
                <a:spcPts val="0"/>
              </a:spcBef>
              <a:spcAft>
                <a:spcPts val="0"/>
              </a:spcAft>
              <a:buSzPts val="1400"/>
              <a:buChar char="●"/>
            </a:pPr>
            <a:r>
              <a:rPr lang="en-US" b="1" dirty="0"/>
              <a:t>Pretty simple so far yeah?</a:t>
            </a:r>
            <a:endParaRPr b="1" dirty="0"/>
          </a:p>
          <a:p>
            <a:pPr marL="457200" lvl="0" indent="-317500" algn="l" rtl="0">
              <a:lnSpc>
                <a:spcPct val="100000"/>
              </a:lnSpc>
              <a:spcBef>
                <a:spcPts val="0"/>
              </a:spcBef>
              <a:spcAft>
                <a:spcPts val="0"/>
              </a:spcAft>
              <a:buSzPts val="1400"/>
              <a:buChar char="●"/>
            </a:pPr>
            <a:r>
              <a:rPr lang="en-US" dirty="0"/>
              <a:t>WHY Assembler. Dan: Computers only understand 0s and 1s. But I write CODE. Assembly doesn’t correspond to chips. Could write 1s and 0s, would never get these right. Have fun debugging that.</a:t>
            </a:r>
            <a:endParaRPr dirty="0"/>
          </a:p>
          <a:p>
            <a:pPr marL="914400" lvl="1" indent="-317500" algn="l" rtl="0">
              <a:lnSpc>
                <a:spcPct val="100000"/>
              </a:lnSpc>
              <a:spcBef>
                <a:spcPts val="0"/>
              </a:spcBef>
              <a:spcAft>
                <a:spcPts val="0"/>
              </a:spcAft>
              <a:buSzPts val="1400"/>
              <a:buChar char="○"/>
            </a:pPr>
            <a:r>
              <a:rPr lang="en-US" dirty="0"/>
              <a:t>1950s, write assemblers. Just get the assembly right.</a:t>
            </a:r>
            <a:endParaRPr dirty="0"/>
          </a:p>
          <a:p>
            <a:pPr marL="457200" lvl="0" indent="-317500" algn="l" rtl="0">
              <a:lnSpc>
                <a:spcPct val="100000"/>
              </a:lnSpc>
              <a:spcBef>
                <a:spcPts val="0"/>
              </a:spcBef>
              <a:spcAft>
                <a:spcPts val="0"/>
              </a:spcAft>
              <a:buSzPts val="1400"/>
              <a:buChar char="●"/>
            </a:pPr>
            <a:r>
              <a:rPr lang="en-US" dirty="0"/>
              <a:t>Assembler task, the human can do that!</a:t>
            </a:r>
            <a:endParaRPr dirty="0"/>
          </a:p>
          <a:p>
            <a:pPr marL="457200" lvl="0" indent="-317500" algn="l" rtl="0">
              <a:lnSpc>
                <a:spcPct val="100000"/>
              </a:lnSpc>
              <a:spcBef>
                <a:spcPts val="0"/>
              </a:spcBef>
              <a:spcAft>
                <a:spcPts val="0"/>
              </a:spcAft>
              <a:buSzPts val="1400"/>
              <a:buChar char="●"/>
            </a:pPr>
            <a:r>
              <a:rPr lang="en-US" dirty="0"/>
              <a:t>How do we as programmers program something that can make us to this red arrow? How can we characterize all the ways that we need to turn these parts of the instruction into these 1s and 0s</a:t>
            </a:r>
            <a:endParaRPr dirty="0"/>
          </a:p>
          <a:p>
            <a:pPr marL="457200" lvl="0" indent="-317500" algn="l" rtl="0">
              <a:lnSpc>
                <a:spcPct val="100000"/>
              </a:lnSpc>
              <a:spcBef>
                <a:spcPts val="0"/>
              </a:spcBef>
              <a:spcAft>
                <a:spcPts val="0"/>
              </a:spcAft>
              <a:buSzPts val="1400"/>
              <a:buChar char="●"/>
            </a:pPr>
            <a:r>
              <a:rPr lang="en-US" dirty="0"/>
              <a:t>Essential that we need to get this right</a:t>
            </a:r>
            <a:endParaRPr dirty="0"/>
          </a:p>
          <a:p>
            <a:pPr marL="457200" lvl="0" indent="-317500" algn="l" rtl="0">
              <a:lnSpc>
                <a:spcPct val="100000"/>
              </a:lnSpc>
              <a:spcBef>
                <a:spcPts val="0"/>
              </a:spcBef>
              <a:spcAft>
                <a:spcPts val="0"/>
              </a:spcAft>
              <a:buSzPts val="1400"/>
              <a:buChar char="●"/>
            </a:pPr>
            <a:r>
              <a:rPr lang="en-US" dirty="0"/>
              <a:t>Once we’re on the right side of the arrow. </a:t>
            </a:r>
            <a:r>
              <a:rPr lang="en-US" b="1" dirty="0"/>
              <a:t>We’ve connected the hardware to the software</a:t>
            </a:r>
            <a:r>
              <a:rPr lang="en-US" dirty="0"/>
              <a:t>. We have something that can physically be done in hardware.</a:t>
            </a:r>
          </a:p>
          <a:p>
            <a:pPr marL="914400" lvl="1" indent="-317500" algn="l" rtl="0">
              <a:lnSpc>
                <a:spcPct val="100000"/>
              </a:lnSpc>
              <a:spcBef>
                <a:spcPts val="0"/>
              </a:spcBef>
              <a:spcAft>
                <a:spcPts val="0"/>
              </a:spcAft>
              <a:buSzPts val="1400"/>
              <a:buChar char="●"/>
            </a:pPr>
            <a:r>
              <a:rPr lang="en-US" dirty="0"/>
              <a:t>All connected to the chips that you’ve built.</a:t>
            </a:r>
            <a:endParaRPr dirty="0"/>
          </a:p>
        </p:txBody>
      </p:sp>
      <p:sp>
        <p:nvSpPr>
          <p:cNvPr id="103" name="Google Shape;103;p4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4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b="1" dirty="0"/>
              <a:t>More complicated. Just 9 lines. What makes this hard? Take a minute. Read through, try to understand what code is doing.</a:t>
            </a:r>
            <a:endParaRPr b="1" dirty="0"/>
          </a:p>
          <a:p>
            <a:pPr marL="0" lvl="0" indent="0" algn="l" rtl="0">
              <a:lnSpc>
                <a:spcPct val="100000"/>
              </a:lnSpc>
              <a:spcBef>
                <a:spcPts val="0"/>
              </a:spcBef>
              <a:spcAft>
                <a:spcPts val="0"/>
              </a:spcAft>
              <a:buSzPts val="1400"/>
              <a:buNone/>
            </a:pPr>
            <a:r>
              <a:rPr lang="en-US" dirty="0"/>
              <a:t>What parts about this are not just a lookup? What might be a little more nonobvious for the assembler? Take a minute to see what the code is doing.</a:t>
            </a:r>
            <a:endParaRPr dirty="0"/>
          </a:p>
          <a:p>
            <a:pPr marL="457200" lvl="0" indent="-317500" algn="l" rtl="0">
              <a:lnSpc>
                <a:spcPct val="100000"/>
              </a:lnSpc>
              <a:spcBef>
                <a:spcPts val="0"/>
              </a:spcBef>
              <a:spcAft>
                <a:spcPts val="0"/>
              </a:spcAft>
              <a:buSzPts val="1400"/>
              <a:buChar char="●"/>
            </a:pPr>
            <a:r>
              <a:rPr lang="en-US" dirty="0"/>
              <a:t>Like rosy picture that we have this direct translation. We have </a:t>
            </a:r>
            <a:r>
              <a:rPr lang="en-US" b="1" dirty="0"/>
              <a:t>SYMBOLS</a:t>
            </a:r>
            <a:r>
              <a:rPr lang="en-US" dirty="0"/>
              <a:t>. Don’t always have convenient translations. Bind loop to next line of code. Is the comment in the machine code? We have </a:t>
            </a:r>
            <a:r>
              <a:rPr lang="en-US" b="1" dirty="0"/>
              <a:t>garbage</a:t>
            </a:r>
            <a:r>
              <a:rPr lang="en-US" dirty="0"/>
              <a:t> that we have to think about. </a:t>
            </a:r>
            <a:r>
              <a:rPr lang="en-US" b="1" dirty="0"/>
              <a:t>line 7</a:t>
            </a:r>
            <a:r>
              <a:rPr lang="en-US" dirty="0"/>
              <a:t>. </a:t>
            </a:r>
            <a:r>
              <a:rPr lang="en-US" b="1" dirty="0"/>
              <a:t>space</a:t>
            </a:r>
            <a:r>
              <a:rPr lang="en-US" dirty="0"/>
              <a:t> on either side. Seem trivial. We know what they actually mean. Computer really difficult.</a:t>
            </a:r>
            <a:endParaRPr dirty="0"/>
          </a:p>
          <a:p>
            <a:pPr marL="0" lvl="0" indent="0" algn="l" rtl="0">
              <a:lnSpc>
                <a:spcPct val="100000"/>
              </a:lnSpc>
              <a:spcBef>
                <a:spcPts val="0"/>
              </a:spcBef>
              <a:spcAft>
                <a:spcPts val="0"/>
              </a:spcAft>
              <a:buSzPts val="1400"/>
              <a:buNone/>
            </a:pPr>
            <a:r>
              <a:rPr lang="en-US" dirty="0"/>
              <a:t>@12. How do I know this is meant if it’s twelve or some identifier? I have to encode that behavior. </a:t>
            </a:r>
            <a:endParaRPr dirty="0"/>
          </a:p>
          <a:p>
            <a:pPr marL="0" lvl="0" indent="0" algn="l" rtl="0">
              <a:lnSpc>
                <a:spcPct val="100000"/>
              </a:lnSpc>
              <a:spcBef>
                <a:spcPts val="0"/>
              </a:spcBef>
              <a:spcAft>
                <a:spcPts val="0"/>
              </a:spcAft>
              <a:buNone/>
            </a:pPr>
            <a:r>
              <a:rPr lang="en-US" b="1" dirty="0"/>
              <a:t>Get a sense of why the assembler is difficult.</a:t>
            </a:r>
            <a:endParaRPr b="1" dirty="0"/>
          </a:p>
          <a:p>
            <a:pPr marL="457200" lvl="0" indent="-317500" algn="l" rtl="0">
              <a:lnSpc>
                <a:spcPct val="100000"/>
              </a:lnSpc>
              <a:spcBef>
                <a:spcPts val="0"/>
              </a:spcBef>
              <a:spcAft>
                <a:spcPts val="0"/>
              </a:spcAft>
              <a:buSzPts val="1400"/>
              <a:buChar char="-"/>
            </a:pPr>
            <a:r>
              <a:rPr lang="en-US" dirty="0"/>
              <a:t>LINE 1 (</a:t>
            </a:r>
            <a:r>
              <a:rPr lang="en-US" b="1" dirty="0"/>
              <a:t>@12</a:t>
            </a:r>
            <a:r>
              <a:rPr lang="en-US" dirty="0"/>
              <a:t>): detect if that’s a number or a symbol</a:t>
            </a:r>
            <a:endParaRPr dirty="0"/>
          </a:p>
          <a:p>
            <a:pPr marL="457200" lvl="0" indent="-317500" algn="l" rtl="0">
              <a:lnSpc>
                <a:spcPct val="100000"/>
              </a:lnSpc>
              <a:spcBef>
                <a:spcPts val="0"/>
              </a:spcBef>
              <a:spcAft>
                <a:spcPts val="0"/>
              </a:spcAft>
              <a:buSzPts val="1400"/>
              <a:buChar char="-"/>
            </a:pPr>
            <a:r>
              <a:rPr lang="en-US" dirty="0"/>
              <a:t>LINE 3 (</a:t>
            </a:r>
            <a:r>
              <a:rPr lang="en-US" b="1" dirty="0"/>
              <a:t>@</a:t>
            </a:r>
            <a:r>
              <a:rPr lang="en-US" b="1" dirty="0" err="1"/>
              <a:t>i</a:t>
            </a:r>
            <a:r>
              <a:rPr lang="en-US" dirty="0"/>
              <a:t>): what address should </a:t>
            </a:r>
            <a:r>
              <a:rPr lang="en-US" dirty="0" err="1"/>
              <a:t>i</a:t>
            </a:r>
            <a:r>
              <a:rPr lang="en-US" dirty="0"/>
              <a:t> correspond to in RAM? has it been defined before?</a:t>
            </a:r>
            <a:endParaRPr dirty="0"/>
          </a:p>
          <a:p>
            <a:pPr marL="457200" lvl="0" indent="-317500" algn="l" rtl="0">
              <a:lnSpc>
                <a:spcPct val="100000"/>
              </a:lnSpc>
              <a:spcBef>
                <a:spcPts val="0"/>
              </a:spcBef>
              <a:spcAft>
                <a:spcPts val="0"/>
              </a:spcAft>
              <a:buSzPts val="1400"/>
              <a:buChar char="-"/>
            </a:pPr>
            <a:r>
              <a:rPr lang="en-US" dirty="0"/>
              <a:t>LINE 4 (M=D // </a:t>
            </a:r>
            <a:r>
              <a:rPr lang="en-US" dirty="0" err="1"/>
              <a:t>init</a:t>
            </a:r>
            <a:r>
              <a:rPr lang="en-US" dirty="0"/>
              <a:t>): comments</a:t>
            </a:r>
            <a:endParaRPr dirty="0"/>
          </a:p>
          <a:p>
            <a:pPr marL="457200" lvl="0" indent="-317500" algn="l" rtl="0">
              <a:lnSpc>
                <a:spcPct val="100000"/>
              </a:lnSpc>
              <a:spcBef>
                <a:spcPts val="0"/>
              </a:spcBef>
              <a:spcAft>
                <a:spcPts val="0"/>
              </a:spcAft>
              <a:buSzPts val="1400"/>
              <a:buChar char="-"/>
            </a:pPr>
            <a:r>
              <a:rPr lang="en-US" dirty="0"/>
              <a:t>LINE 5 ((LOOP)): what is LOOP? track line # → address</a:t>
            </a:r>
            <a:endParaRPr dirty="0"/>
          </a:p>
          <a:p>
            <a:pPr marL="457200" lvl="0" indent="-317500" algn="l" rtl="0">
              <a:lnSpc>
                <a:spcPct val="100000"/>
              </a:lnSpc>
              <a:spcBef>
                <a:spcPts val="0"/>
              </a:spcBef>
              <a:spcAft>
                <a:spcPts val="0"/>
              </a:spcAft>
              <a:buSzPts val="1400"/>
              <a:buChar char="-"/>
            </a:pPr>
            <a:r>
              <a:rPr lang="en-US" dirty="0"/>
              <a:t>LINE 6 (@R3): built-in constants</a:t>
            </a:r>
            <a:endParaRPr dirty="0"/>
          </a:p>
          <a:p>
            <a:pPr marL="457200" lvl="0" indent="-317500" algn="l" rtl="0">
              <a:lnSpc>
                <a:spcPct val="100000"/>
              </a:lnSpc>
              <a:spcBef>
                <a:spcPts val="0"/>
              </a:spcBef>
              <a:spcAft>
                <a:spcPts val="0"/>
              </a:spcAft>
              <a:buSzPts val="1400"/>
              <a:buChar char="-"/>
            </a:pPr>
            <a:r>
              <a:rPr lang="en-US" dirty="0"/>
              <a:t>LINE 7 (MD = M-1): whitespace</a:t>
            </a:r>
            <a:endParaRPr dirty="0"/>
          </a:p>
          <a:p>
            <a:pPr marL="457200" lvl="0" indent="-317500" algn="l" rtl="0">
              <a:lnSpc>
                <a:spcPct val="100000"/>
              </a:lnSpc>
              <a:spcBef>
                <a:spcPts val="0"/>
              </a:spcBef>
              <a:spcAft>
                <a:spcPts val="0"/>
              </a:spcAft>
              <a:buSzPts val="1400"/>
              <a:buChar char="-"/>
            </a:pPr>
            <a:r>
              <a:rPr lang="en-US" dirty="0"/>
              <a:t>LINE 9 (D;JGT): detect optional parts of C instructions omitted</a:t>
            </a:r>
            <a:endParaRPr dirty="0"/>
          </a:p>
        </p:txBody>
      </p:sp>
      <p:sp>
        <p:nvSpPr>
          <p:cNvPr id="124" name="Google Shape;124;p4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457200" lvl="0" indent="-317500" algn="l" rtl="0">
              <a:lnSpc>
                <a:spcPct val="100000"/>
              </a:lnSpc>
              <a:spcBef>
                <a:spcPts val="0"/>
              </a:spcBef>
              <a:spcAft>
                <a:spcPts val="0"/>
              </a:spcAft>
              <a:buSzPts val="1400"/>
              <a:buFont typeface="+mj-lt"/>
              <a:buAutoNum type="arabicPeriod"/>
            </a:pPr>
            <a:r>
              <a:rPr lang="en-US" dirty="0"/>
              <a:t>Parsing. </a:t>
            </a:r>
            <a:r>
              <a:rPr lang="en-US" b="1" dirty="0"/>
              <a:t>Source code → machine code</a:t>
            </a:r>
            <a:r>
              <a:rPr lang="en-US" dirty="0"/>
              <a:t>. Can’t just get each instruction in some convenient way. Just have that string. String can be messy. Indentation, comment. Need to reliably throw away the garbage.</a:t>
            </a:r>
            <a:endParaRPr lang="en-US" b="0" dirty="0"/>
          </a:p>
          <a:p>
            <a:pPr marL="457200" lvl="0" indent="-317500" algn="l" rtl="0">
              <a:lnSpc>
                <a:spcPct val="100000"/>
              </a:lnSpc>
              <a:spcBef>
                <a:spcPts val="0"/>
              </a:spcBef>
              <a:spcAft>
                <a:spcPts val="0"/>
              </a:spcAft>
              <a:buSzPts val="1400"/>
              <a:buFont typeface="+mj-lt"/>
              <a:buAutoNum type="arabicPeriod"/>
            </a:pPr>
            <a:r>
              <a:rPr lang="en-US" b="1" dirty="0"/>
              <a:t>Symbols</a:t>
            </a:r>
            <a:r>
              <a:rPr lang="en-US" dirty="0"/>
              <a:t>: so convenient for the programmer. But for the assembler, keep track of symbols. New symbol. Line of code, new area in RAM? Just a value?</a:t>
            </a:r>
          </a:p>
          <a:p>
            <a:pPr marL="457200" lvl="0" indent="-317500" algn="l" rtl="0">
              <a:lnSpc>
                <a:spcPct val="100000"/>
              </a:lnSpc>
              <a:spcBef>
                <a:spcPts val="0"/>
              </a:spcBef>
              <a:spcAft>
                <a:spcPts val="0"/>
              </a:spcAft>
              <a:buSzPts val="1400"/>
              <a:buFont typeface="+mj-lt"/>
              <a:buAutoNum type="arabicPeriod"/>
            </a:pPr>
            <a:r>
              <a:rPr lang="en-US" dirty="0"/>
              <a:t>Encoding: Easiest of the three concerns. Know what the instruction means, converting that binary instruction to binary values</a:t>
            </a:r>
          </a:p>
          <a:p>
            <a:pPr marL="457200" lvl="0" indent="-317500" algn="l" rtl="0">
              <a:lnSpc>
                <a:spcPct val="100000"/>
              </a:lnSpc>
              <a:spcBef>
                <a:spcPts val="0"/>
              </a:spcBef>
              <a:spcAft>
                <a:spcPts val="0"/>
              </a:spcAft>
              <a:buSzPts val="1400"/>
              <a:buFont typeface="+mj-lt"/>
              <a:buAutoNum type="arabicPeriod"/>
            </a:pPr>
            <a:endParaRPr dirty="0"/>
          </a:p>
          <a:p>
            <a:pPr marL="457200" lvl="0" indent="-317500" algn="l" rtl="0">
              <a:lnSpc>
                <a:spcPct val="100000"/>
              </a:lnSpc>
              <a:spcBef>
                <a:spcPts val="0"/>
              </a:spcBef>
              <a:spcAft>
                <a:spcPts val="0"/>
              </a:spcAft>
              <a:buSzPts val="1400"/>
              <a:buChar char="●"/>
            </a:pPr>
            <a:r>
              <a:rPr lang="en-US" dirty="0"/>
              <a:t>Broad overview, not just specifically for assembler. 1) So you </a:t>
            </a:r>
            <a:r>
              <a:rPr lang="en-US" b="1" dirty="0"/>
              <a:t>CAN understand assembler</a:t>
            </a:r>
            <a:r>
              <a:rPr lang="en-US" dirty="0"/>
              <a:t>. 2) These </a:t>
            </a:r>
            <a:r>
              <a:rPr lang="en-US" b="1" dirty="0"/>
              <a:t>concerns will not go away</a:t>
            </a:r>
            <a:r>
              <a:rPr lang="en-US" dirty="0"/>
              <a:t>. Compiling or changing code in automatic way. These are three problems we will see in those contexts as well.</a:t>
            </a:r>
            <a:endParaRPr dirty="0"/>
          </a:p>
        </p:txBody>
      </p:sp>
      <p:sp>
        <p:nvSpPr>
          <p:cNvPr id="138" name="Google Shape;138;p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Why is it </a:t>
            </a:r>
            <a:r>
              <a:rPr lang="en-US" b="1"/>
              <a:t>important</a:t>
            </a:r>
            <a:r>
              <a:rPr lang="en-US"/>
              <a:t> we create these problems?</a:t>
            </a:r>
            <a:endParaRPr/>
          </a:p>
          <a:p>
            <a:pPr marL="457200" lvl="0" indent="-317500" algn="l" rtl="0">
              <a:lnSpc>
                <a:spcPct val="100000"/>
              </a:lnSpc>
              <a:spcBef>
                <a:spcPts val="0"/>
              </a:spcBef>
              <a:spcAft>
                <a:spcPts val="0"/>
              </a:spcAft>
              <a:buSzPts val="1400"/>
              <a:buChar char="●"/>
            </a:pPr>
            <a:r>
              <a:rPr lang="en-US"/>
              <a:t>Tradeoff.</a:t>
            </a:r>
            <a:endParaRPr/>
          </a:p>
          <a:p>
            <a:pPr marL="457200" lvl="0" indent="-317500" algn="l" rtl="0">
              <a:lnSpc>
                <a:spcPct val="100000"/>
              </a:lnSpc>
              <a:spcBef>
                <a:spcPts val="0"/>
              </a:spcBef>
              <a:spcAft>
                <a:spcPts val="0"/>
              </a:spcAft>
              <a:buSzPts val="1400"/>
              <a:buChar char="●"/>
            </a:pPr>
            <a:r>
              <a:rPr lang="en-US"/>
              <a:t>Could require Hack Assembly programmers to use </a:t>
            </a:r>
            <a:r>
              <a:rPr lang="en-US" b="1"/>
              <a:t>numbers than symbols</a:t>
            </a:r>
            <a:r>
              <a:rPr lang="en-US"/>
              <a:t>. P4. Don’t use R0 and R1. Don’t type in SCREEN or KEYBOARD, but use numbers. Thrown a fit. </a:t>
            </a:r>
            <a:endParaRPr/>
          </a:p>
          <a:p>
            <a:pPr marL="914400" lvl="1" indent="-317500" algn="l" rtl="0">
              <a:lnSpc>
                <a:spcPct val="100000"/>
              </a:lnSpc>
              <a:spcBef>
                <a:spcPts val="0"/>
              </a:spcBef>
              <a:spcAft>
                <a:spcPts val="0"/>
              </a:spcAft>
              <a:buSzPts val="1400"/>
              <a:buChar char="○"/>
            </a:pPr>
            <a:r>
              <a:rPr lang="en-US"/>
              <a:t>That’s a difficult thing for a human to do. If we make language more annoying, we make the </a:t>
            </a:r>
            <a:r>
              <a:rPr lang="en-US" b="1"/>
              <a:t>tools job easier</a:t>
            </a:r>
            <a:r>
              <a:rPr lang="en-US"/>
              <a:t>.</a:t>
            </a:r>
            <a:endParaRPr/>
          </a:p>
        </p:txBody>
      </p:sp>
      <p:sp>
        <p:nvSpPr>
          <p:cNvPr id="151" name="Google Shape;151;p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43840"/>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2022</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476A9FA1-2599-529C-D9A5-684EEAA83A13}"/>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A0E347E7-5905-705A-73BA-4FE0042C1D5E}"/>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2" name="Google Shape;16;p22">
            <a:extLst>
              <a:ext uri="{FF2B5EF4-FFF2-40B4-BE49-F238E27FC236}">
                <a16:creationId xmlns:a16="http://schemas.microsoft.com/office/drawing/2014/main" id="{D4CF40D4-F2CA-1986-3AF5-B604A8B6B5CA}"/>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13: Assembler &amp; Compilers Overview</a:t>
            </a:r>
            <a:endParaRPr sz="1400" b="0" i="0" u="none" strike="noStrike" cap="none" dirty="0">
              <a:solidFill>
                <a:srgbClr val="000000"/>
              </a:solidFill>
              <a:latin typeface="Arial"/>
              <a:ea typeface="Arial"/>
              <a:cs typeface="Arial"/>
              <a:sym typeface="Arial"/>
            </a:endParaRPr>
          </a:p>
        </p:txBody>
      </p:sp>
      <p:sp>
        <p:nvSpPr>
          <p:cNvPr id="11" name="Google Shape;15;p22">
            <a:extLst>
              <a:ext uri="{FF2B5EF4-FFF2-40B4-BE49-F238E27FC236}">
                <a16:creationId xmlns:a16="http://schemas.microsoft.com/office/drawing/2014/main" id="{2FC88F87-C3CA-67D8-F065-B1143803306B}"/>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26151-5C6A-CF4A-0C60-8D270CB202E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2909F1-792C-0900-4104-29E29C5D8CA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D95F13-BE28-50D6-891D-25D565AD6B7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8DA95-76AC-898E-8D5D-1E9B565D7EDB}"/>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6" name="Footer Placeholder 5">
            <a:extLst>
              <a:ext uri="{FF2B5EF4-FFF2-40B4-BE49-F238E27FC236}">
                <a16:creationId xmlns:a16="http://schemas.microsoft.com/office/drawing/2014/main" id="{EF8780C5-302E-49E6-40FA-E2B2ED4348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C1AB6F-FA0B-8CF9-E322-2D5CE875F9E1}"/>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1414603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FEB8-46A6-BD98-5A1C-555BC4D2AE4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71B9E1-12E4-559F-B6D5-79031AC3616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9747B7-2165-75F8-4EFD-D5D83AA7A70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F69F13-96BC-5C2D-45E1-6BCA420ACD74}"/>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6" name="Footer Placeholder 5">
            <a:extLst>
              <a:ext uri="{FF2B5EF4-FFF2-40B4-BE49-F238E27FC236}">
                <a16:creationId xmlns:a16="http://schemas.microsoft.com/office/drawing/2014/main" id="{D457311C-A59F-BB9A-A3A1-509E8D90722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59C81-7A29-94A3-37FA-EDD23F89D6C8}"/>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1350538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A537-D019-358D-5288-5003882E66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3394E8-0EB0-6D8E-2610-2F1847F4AC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9D8404-2D07-7167-7E96-C687FF100FA2}"/>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B8234055-6C23-F3F4-2EB6-E74608FE04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2A286C-BAE1-39BC-09C7-9AACACAF1F5D}"/>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657749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C46334-BB41-DBB2-8DDA-D062F9AFBC4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3DE1BE-C5A1-7014-68F3-7547E9F73411}"/>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E6374D-4368-A5D3-D49A-5D3880D4C551}"/>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16130A53-7C0F-9B93-4F95-354F23463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F7F82A-862A-8489-9D4D-E51330E5C5DF}"/>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417198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82393-501D-7B15-55FB-B7A0172338B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AAC1AB-A700-8A98-D8BE-AA4AE91B86FC}"/>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47FF109-26E5-37E0-9C78-A6E784532E9E}"/>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6A9EAFA9-9E17-4508-3731-6FCF7C0232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CDA76-C7C2-F7B1-E1AE-BE13988DA8A2}"/>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3602285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6BAA1-3ED3-083C-866E-42EBCCD0F8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139E3F-2CA4-C8E4-3441-347C9982A2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B229CC-4409-A554-E2F7-B22F8D62BB75}"/>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FFE800A6-AA44-D70B-6EE1-5674864FDE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618566-A275-F184-D53D-35E7BFC2369C}"/>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1382082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66E90-D73C-FCC9-1C5F-54D2051C833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9CDAE2-CC9B-3228-060C-194584D7643B}"/>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195600-7F0F-F82C-8B22-ED993D0D01A9}"/>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62603C08-8AB7-5D72-FC93-17A6160F0B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C430BB-C2FD-760D-0CAA-FF5BF0003A83}"/>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23989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34BAB-6FF1-A2C5-DBA5-D700454E64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C8DA07-C525-F192-B68E-0CC010D3A7C9}"/>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A46C82-DD72-3155-84DF-F0912BB47C89}"/>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272A74-E33C-76E2-8BD2-5FDFAC8B359D}"/>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6" name="Footer Placeholder 5">
            <a:extLst>
              <a:ext uri="{FF2B5EF4-FFF2-40B4-BE49-F238E27FC236}">
                <a16:creationId xmlns:a16="http://schemas.microsoft.com/office/drawing/2014/main" id="{07BB91A6-FED1-0B61-D889-3AE87BDC90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7D5CB1-62EE-3BC5-D04B-33704991A7A1}"/>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234984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DB6E7-7409-227A-B854-AEE04B87201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69B1C2-2266-40FA-D68A-24F0E9F1C32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A82A30-CB7C-DFC9-87A5-D036CE53186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E4D600-BC69-85EE-5AEE-2CB61561A84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D8A39-8AD0-048D-4234-4512BC43BCC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5D7415-5DCC-7C58-30E0-B15CDBFE3A54}"/>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8" name="Footer Placeholder 7">
            <a:extLst>
              <a:ext uri="{FF2B5EF4-FFF2-40B4-BE49-F238E27FC236}">
                <a16:creationId xmlns:a16="http://schemas.microsoft.com/office/drawing/2014/main" id="{59586F2D-EF45-5F14-77EB-A81F28D168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6F3D84-B224-4B9C-5474-E7BACE8AD5F8}"/>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3986322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53569-F305-753F-73AA-36A63DA890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F914BC-2695-A7CB-9017-D83F27AD5E3D}"/>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4" name="Footer Placeholder 3">
            <a:extLst>
              <a:ext uri="{FF2B5EF4-FFF2-40B4-BE49-F238E27FC236}">
                <a16:creationId xmlns:a16="http://schemas.microsoft.com/office/drawing/2014/main" id="{8123BC54-A504-E9A3-16DD-73FD22045A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F55DC3-505A-75F9-94E7-4E07CCA5B2BB}"/>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2483255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840D45-3960-71D9-1F17-7339F346B549}"/>
              </a:ext>
            </a:extLst>
          </p:cNvPr>
          <p:cNvSpPr>
            <a:spLocks noGrp="1"/>
          </p:cNvSpPr>
          <p:nvPr>
            <p:ph type="dt" sz="half" idx="10"/>
          </p:nvPr>
        </p:nvSpPr>
        <p:spPr/>
        <p:txBody>
          <a:bodyPr/>
          <a:lstStyle/>
          <a:p>
            <a:fld id="{529CCA73-B50B-274B-A78C-A6E6A3AB2802}" type="datetimeFigureOut">
              <a:rPr lang="en-US" smtClean="0"/>
              <a:t>5/10/22</a:t>
            </a:fld>
            <a:endParaRPr lang="en-US"/>
          </a:p>
        </p:txBody>
      </p:sp>
      <p:sp>
        <p:nvSpPr>
          <p:cNvPr id="3" name="Footer Placeholder 2">
            <a:extLst>
              <a:ext uri="{FF2B5EF4-FFF2-40B4-BE49-F238E27FC236}">
                <a16:creationId xmlns:a16="http://schemas.microsoft.com/office/drawing/2014/main" id="{71323BA2-1CAF-A055-BB3D-65BBB91449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839326-8ECB-55A1-1FBD-4756AE4F4A29}"/>
              </a:ext>
            </a:extLst>
          </p:cNvPr>
          <p:cNvSpPr>
            <a:spLocks noGrp="1"/>
          </p:cNvSpPr>
          <p:nvPr>
            <p:ph type="sldNum" sz="quarter" idx="12"/>
          </p:nvPr>
        </p:nvSpPr>
        <p:spPr/>
        <p:txBody>
          <a:bodyPr/>
          <a:lstStyle/>
          <a:p>
            <a:fld id="{D95D30E2-1373-D64E-9311-03D15A473D73}" type="slidenum">
              <a:rPr lang="en-US" smtClean="0"/>
              <a:t>‹#›</a:t>
            </a:fld>
            <a:endParaRPr lang="en-US"/>
          </a:p>
        </p:txBody>
      </p:sp>
    </p:spTree>
    <p:extLst>
      <p:ext uri="{BB962C8B-B14F-4D97-AF65-F5344CB8AC3E}">
        <p14:creationId xmlns:p14="http://schemas.microsoft.com/office/powerpoint/2010/main" val="9344740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13" name="Google Shape;13;p22"/>
          <p:cNvSpPr/>
          <p:nvPr/>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4" name="Google Shape;14;p22"/>
          <p:cNvPicPr preferRelativeResize="0"/>
          <p:nvPr/>
        </p:nvPicPr>
        <p:blipFill rotWithShape="1">
          <a:blip r:embed="rId4">
            <a:alphaModFix/>
          </a:blip>
          <a:srcRect/>
          <a:stretch/>
        </p:blipFill>
        <p:spPr>
          <a:xfrm>
            <a:off x="26376" y="25342"/>
            <a:ext cx="2150721" cy="169037"/>
          </a:xfrm>
          <a:prstGeom prst="rect">
            <a:avLst/>
          </a:prstGeom>
          <a:noFill/>
          <a:ln>
            <a:noFill/>
          </a:ln>
        </p:spPr>
      </p:pic>
      <p:sp>
        <p:nvSpPr>
          <p:cNvPr id="16" name="Google Shape;16;p22"/>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13: Assembler &amp; Compilers Overview</a:t>
            </a:r>
            <a:endParaRPr lang="en-US" sz="1400" b="0" i="0" u="none" strike="noStrike" cap="none" dirty="0">
              <a:solidFill>
                <a:srgbClr val="000000"/>
              </a:solidFill>
              <a:latin typeface="Arial"/>
              <a:ea typeface="Arial"/>
              <a:cs typeface="Arial"/>
              <a:sym typeface="Arial"/>
            </a:endParaRPr>
          </a:p>
        </p:txBody>
      </p:sp>
      <p:sp>
        <p:nvSpPr>
          <p:cNvPr id="15" name="Google Shape;15;p22"/>
          <p:cNvSpPr txBox="1"/>
          <p:nvPr/>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1D1BEB-80CD-7F18-32E3-2B664296F03D}"/>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D2AA89-87D4-81AD-604E-3125280CB70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C7538-4FA7-6B68-9A59-EC3076D2D45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CCA73-B50B-274B-A78C-A6E6A3AB2802}" type="datetimeFigureOut">
              <a:rPr lang="en-US" smtClean="0"/>
              <a:t>5/10/22</a:t>
            </a:fld>
            <a:endParaRPr lang="en-US"/>
          </a:p>
        </p:txBody>
      </p:sp>
      <p:sp>
        <p:nvSpPr>
          <p:cNvPr id="5" name="Footer Placeholder 4">
            <a:extLst>
              <a:ext uri="{FF2B5EF4-FFF2-40B4-BE49-F238E27FC236}">
                <a16:creationId xmlns:a16="http://schemas.microsoft.com/office/drawing/2014/main" id="{5AD9EC53-DF0E-AE00-AAF1-5514C791352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1C6A93-F523-B7FE-329E-23AAD8C149B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D30E2-1373-D64E-9311-03D15A473D73}" type="slidenum">
              <a:rPr lang="en-US" smtClean="0"/>
              <a:t>‹#›</a:t>
            </a:fld>
            <a:endParaRPr lang="en-US"/>
          </a:p>
        </p:txBody>
      </p:sp>
    </p:spTree>
    <p:extLst>
      <p:ext uri="{BB962C8B-B14F-4D97-AF65-F5344CB8AC3E}">
        <p14:creationId xmlns:p14="http://schemas.microsoft.com/office/powerpoint/2010/main" val="343752031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inyurl.com/22sp-390b-feedbac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courses.cs.washington.edu/courses/cse390b/22sp/readings/r14_Compilers%20Overview:%20Scanning%20and%20Parsing.html"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hyperlink" Target="https://docs.google.com/forms/d/e/1FAIpQLSecESu3m9OmPGuXgXr0QB94HQ4VsbCTDgvBqKPoYqhkAMo4rA/viewform?usp=sf_lin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Google Shape;33;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dirty="0"/>
              <a:t>Assembler &amp; </a:t>
            </a:r>
            <a:r>
              <a:rPr lang="en-US" b="0" dirty="0"/>
              <a:t>Compilers Overview</a:t>
            </a:r>
            <a:endParaRPr sz="3100" dirty="0"/>
          </a:p>
          <a:p>
            <a:pPr marL="0" lvl="0" indent="0" algn="l" rtl="0">
              <a:lnSpc>
                <a:spcPct val="80000"/>
              </a:lnSpc>
              <a:spcBef>
                <a:spcPts val="0"/>
              </a:spcBef>
              <a:spcAft>
                <a:spcPts val="0"/>
              </a:spcAft>
              <a:buSzPts val="1400"/>
              <a:buNone/>
            </a:pPr>
            <a:endParaRPr sz="2400" i="1" dirty="0"/>
          </a:p>
        </p:txBody>
      </p:sp>
      <p:sp>
        <p:nvSpPr>
          <p:cNvPr id="34" name="Google Shape;34;p1"/>
          <p:cNvSpPr txBox="1">
            <a:spLocks noGrp="1"/>
          </p:cNvSpPr>
          <p:nvPr>
            <p:ph type="subTitle" idx="1"/>
          </p:nvPr>
        </p:nvSpPr>
        <p:spPr>
          <a:xfrm>
            <a:off x="685800" y="5214257"/>
            <a:ext cx="7772400" cy="1262743"/>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Inside the Assembler, The Software Stack, Compilers Overview, Project 6 Tips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Bells and Whistles… Why Bother?</a:t>
            </a:r>
            <a:endParaRPr/>
          </a:p>
        </p:txBody>
      </p:sp>
      <p:sp>
        <p:nvSpPr>
          <p:cNvPr id="161" name="Google Shape;161;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Tradeoff: Adding convenience for programmer makes it harder to build the Assembler</a:t>
            </a:r>
            <a:endParaRPr dirty="0"/>
          </a:p>
          <a:p>
            <a:pPr marL="640080" lvl="1" indent="-283464" algn="l" rtl="0">
              <a:lnSpc>
                <a:spcPct val="110000"/>
              </a:lnSpc>
              <a:spcBef>
                <a:spcPts val="24"/>
              </a:spcBef>
              <a:spcAft>
                <a:spcPts val="0"/>
              </a:spcAft>
              <a:buSzPts val="2420"/>
              <a:buChar char="▪"/>
            </a:pPr>
            <a:r>
              <a:rPr lang="en-US" dirty="0"/>
              <a:t>E.g., removing symbols from Hack would make Assembler much simpler, still possible to write all the same programs</a:t>
            </a:r>
            <a:endParaRPr dirty="0"/>
          </a:p>
          <a:p>
            <a:pPr marL="640080" lvl="1" indent="-283464" algn="l" rtl="0">
              <a:lnSpc>
                <a:spcPct val="110000"/>
              </a:lnSpc>
              <a:spcBef>
                <a:spcPts val="24"/>
              </a:spcBef>
              <a:spcAft>
                <a:spcPts val="0"/>
              </a:spcAft>
              <a:buSzPts val="2420"/>
              <a:buChar char="▪"/>
            </a:pPr>
            <a:r>
              <a:rPr lang="en-US" dirty="0"/>
              <a:t>But language would be far more annoying to use</a:t>
            </a:r>
            <a:endParaRPr dirty="0"/>
          </a:p>
          <a:p>
            <a:pPr marL="347472" lvl="0" indent="-215392" algn="l" rtl="0">
              <a:lnSpc>
                <a:spcPct val="110000"/>
              </a:lnSpc>
              <a:spcBef>
                <a:spcPts val="440"/>
              </a:spcBef>
              <a:spcAft>
                <a:spcPts val="0"/>
              </a:spcAft>
              <a:buSzPts val="2080"/>
              <a:buFont typeface="Noto Sans Symbols"/>
              <a:buNone/>
            </a:pP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b="1" dirty="0"/>
              <a:t>Don’t underestimate the importance of convenience</a:t>
            </a:r>
            <a:endParaRPr b="1" dirty="0"/>
          </a:p>
          <a:p>
            <a:pPr marL="640080" lvl="1" indent="-283464" algn="l" rtl="0">
              <a:lnSpc>
                <a:spcPct val="110000"/>
              </a:lnSpc>
              <a:spcBef>
                <a:spcPts val="24"/>
              </a:spcBef>
              <a:spcAft>
                <a:spcPts val="0"/>
              </a:spcAft>
              <a:buSzPts val="2420"/>
              <a:buChar char="▪"/>
            </a:pPr>
            <a:r>
              <a:rPr lang="en-US" dirty="0"/>
              <a:t>Put another way: Adding these extra features makes programmers more </a:t>
            </a:r>
            <a:r>
              <a:rPr lang="en-US" u="sng" dirty="0"/>
              <a:t>productive</a:t>
            </a:r>
            <a:endParaRPr u="sng" dirty="0"/>
          </a:p>
          <a:p>
            <a:pPr marL="347472" lvl="0" indent="-215392" algn="l" rtl="0">
              <a:lnSpc>
                <a:spcPct val="110000"/>
              </a:lnSpc>
              <a:spcBef>
                <a:spcPts val="440"/>
              </a:spcBef>
              <a:spcAft>
                <a:spcPts val="0"/>
              </a:spcAft>
              <a:buSzPts val="2080"/>
              <a:buFont typeface="Noto Sans Symbols"/>
              <a:buNone/>
            </a:pPr>
            <a:endParaRPr dirty="0"/>
          </a:p>
        </p:txBody>
      </p:sp>
      <p:sp>
        <p:nvSpPr>
          <p:cNvPr id="162" name="Google Shape;162;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Parsing</a:t>
            </a:r>
            <a:endParaRPr/>
          </a:p>
        </p:txBody>
      </p:sp>
      <p:sp>
        <p:nvSpPr>
          <p:cNvPr id="168" name="Google Shape;168;p1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Source code is just a giant string: we need to go character-by-character to understand that string</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Parser presents iterator-like interface:</a:t>
            </a:r>
            <a:endParaRPr dirty="0"/>
          </a:p>
          <a:p>
            <a:pPr marL="640080" lvl="1" indent="-283464" algn="l" rtl="0">
              <a:lnSpc>
                <a:spcPct val="110000"/>
              </a:lnSpc>
              <a:spcBef>
                <a:spcPts val="24"/>
              </a:spcBef>
              <a:spcAft>
                <a:spcPts val="0"/>
              </a:spcAft>
              <a:buSzPts val="2420"/>
              <a:buChar char="▪"/>
            </a:pPr>
            <a:r>
              <a:rPr lang="en-US" dirty="0"/>
              <a:t>To “advance” one instruction: </a:t>
            </a:r>
            <a:endParaRPr dirty="0"/>
          </a:p>
          <a:p>
            <a:pPr marL="1051560" lvl="2" indent="-274320" algn="l" rtl="0">
              <a:lnSpc>
                <a:spcPct val="110000"/>
              </a:lnSpc>
              <a:spcBef>
                <a:spcPts val="0"/>
              </a:spcBef>
              <a:spcAft>
                <a:spcPts val="0"/>
              </a:spcAft>
              <a:buSzPts val="2200"/>
              <a:buChar char="•"/>
            </a:pPr>
            <a:r>
              <a:rPr lang="en-US" dirty="0"/>
              <a:t>Move cursor forward, skipping whitespace and comments, until next non-empty line (ending on a newline)</a:t>
            </a:r>
            <a:endParaRPr dirty="0"/>
          </a:p>
          <a:p>
            <a:pPr marL="640080" lvl="1" indent="-283464" algn="l" rtl="0">
              <a:lnSpc>
                <a:spcPct val="110000"/>
              </a:lnSpc>
              <a:spcBef>
                <a:spcPts val="24"/>
              </a:spcBef>
              <a:spcAft>
                <a:spcPts val="0"/>
              </a:spcAft>
              <a:buSzPts val="2420"/>
              <a:buChar char="▪"/>
            </a:pPr>
            <a:r>
              <a:rPr lang="en-US" dirty="0"/>
              <a:t>To “read” current instruction: </a:t>
            </a:r>
            <a:endParaRPr dirty="0"/>
          </a:p>
          <a:p>
            <a:pPr marL="1051560" lvl="2" indent="-274320" algn="l" rtl="0">
              <a:lnSpc>
                <a:spcPct val="110000"/>
              </a:lnSpc>
              <a:spcBef>
                <a:spcPts val="0"/>
              </a:spcBef>
              <a:spcAft>
                <a:spcPts val="0"/>
              </a:spcAft>
              <a:buSzPts val="2200"/>
              <a:buChar char="•"/>
            </a:pPr>
            <a:r>
              <a:rPr lang="en-US" dirty="0"/>
              <a:t>Throw away whitespace &amp; comments</a:t>
            </a:r>
            <a:endParaRPr dirty="0"/>
          </a:p>
          <a:p>
            <a:pPr marL="1051560" lvl="2" indent="-274320" algn="l" rtl="0">
              <a:lnSpc>
                <a:spcPct val="110000"/>
              </a:lnSpc>
              <a:spcBef>
                <a:spcPts val="0"/>
              </a:spcBef>
              <a:spcAft>
                <a:spcPts val="0"/>
              </a:spcAft>
              <a:buSzPts val="2200"/>
              <a:buChar char="•"/>
            </a:pPr>
            <a:r>
              <a:rPr lang="en-US" dirty="0"/>
              <a:t>Determine what type of instruction</a:t>
            </a:r>
            <a:endParaRPr dirty="0"/>
          </a:p>
          <a:p>
            <a:pPr marL="1051560" lvl="2" indent="-274320" algn="l" rtl="0">
              <a:lnSpc>
                <a:spcPct val="110000"/>
              </a:lnSpc>
              <a:spcBef>
                <a:spcPts val="0"/>
              </a:spcBef>
              <a:spcAft>
                <a:spcPts val="0"/>
              </a:spcAft>
              <a:buSzPts val="2200"/>
              <a:buChar char="•"/>
            </a:pPr>
            <a:r>
              <a:rPr lang="en-US" dirty="0"/>
              <a:t>Pull relevant fields out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69" name="Google Shape;169;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8">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8">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8">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8">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8">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Symbols: Labels</a:t>
            </a:r>
            <a:endParaRPr/>
          </a:p>
        </p:txBody>
      </p:sp>
      <p:sp>
        <p:nvSpPr>
          <p:cNvPr id="175" name="Google Shape;175;p13"/>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 </a:t>
            </a:r>
            <a:r>
              <a:rPr lang="en-US" b="1" dirty="0"/>
              <a:t>symbol table</a:t>
            </a:r>
            <a:r>
              <a:rPr lang="en-US" dirty="0"/>
              <a:t>, mapping symbols (strings) to their values (integers)</a:t>
            </a:r>
            <a:endParaRPr dirty="0"/>
          </a:p>
          <a:p>
            <a:pPr marL="640080" lvl="1" indent="-283464" algn="l" rtl="0">
              <a:lnSpc>
                <a:spcPct val="110000"/>
              </a:lnSpc>
              <a:spcBef>
                <a:spcPts val="24"/>
              </a:spcBef>
              <a:spcAft>
                <a:spcPts val="0"/>
              </a:spcAft>
              <a:buSzPts val="2420"/>
              <a:buChar char="▪"/>
            </a:pPr>
            <a:r>
              <a:rPr lang="en-US" dirty="0"/>
              <a:t>Initialize with built-in symbols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76" name="Google Shape;176;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graphicFrame>
        <p:nvGraphicFramePr>
          <p:cNvPr id="177" name="Google Shape;177;p13"/>
          <p:cNvGraphicFramePr/>
          <p:nvPr/>
        </p:nvGraphicFramePr>
        <p:xfrm>
          <a:off x="6647300" y="2325888"/>
          <a:ext cx="1979450" cy="2773470"/>
        </p:xfrm>
        <a:graphic>
          <a:graphicData uri="http://schemas.openxmlformats.org/drawingml/2006/table">
            <a:tbl>
              <a:tblPr>
                <a:noFill/>
                <a:tableStyleId>{FE4856DD-0A9C-438F-9787-441DB3EC0B9B}</a:tableStyleId>
              </a:tblPr>
              <a:tblGrid>
                <a:gridCol w="989725">
                  <a:extLst>
                    <a:ext uri="{9D8B030D-6E8A-4147-A177-3AD203B41FA5}">
                      <a16:colId xmlns:a16="http://schemas.microsoft.com/office/drawing/2014/main" val="20000"/>
                    </a:ext>
                  </a:extLst>
                </a:gridCol>
                <a:gridCol w="9897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SYMBOL</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VALUE</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R0</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R1</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R15</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15</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SCREEN</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16384</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KBD</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24576</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Symbols: Labels</a:t>
            </a:r>
            <a:endParaRPr/>
          </a:p>
        </p:txBody>
      </p:sp>
      <p:sp>
        <p:nvSpPr>
          <p:cNvPr id="183" name="Google Shape;183;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 </a:t>
            </a:r>
            <a:r>
              <a:rPr lang="en-US" b="1" dirty="0"/>
              <a:t>symbol table</a:t>
            </a:r>
            <a:r>
              <a:rPr lang="en-US" dirty="0"/>
              <a:t>, mapping symbols (strings) to their values (integers)</a:t>
            </a:r>
            <a:endParaRPr dirty="0"/>
          </a:p>
          <a:p>
            <a:pPr marL="640080" lvl="1" indent="-283464" algn="l" rtl="0">
              <a:lnSpc>
                <a:spcPct val="110000"/>
              </a:lnSpc>
              <a:spcBef>
                <a:spcPts val="24"/>
              </a:spcBef>
              <a:spcAft>
                <a:spcPts val="0"/>
              </a:spcAft>
              <a:buSzPts val="2420"/>
              <a:buChar char="▪"/>
            </a:pPr>
            <a:r>
              <a:rPr lang="en-US" dirty="0"/>
              <a:t>Initialize with built-in symbols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Run through instructions, using this</a:t>
            </a:r>
            <a:br>
              <a:rPr lang="en-US" dirty="0"/>
            </a:br>
            <a:r>
              <a:rPr lang="en-US" dirty="0"/>
              <a:t>pseudocode: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84" name="Google Shape;184;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graphicFrame>
        <p:nvGraphicFramePr>
          <p:cNvPr id="185" name="Google Shape;185;p14"/>
          <p:cNvGraphicFramePr/>
          <p:nvPr/>
        </p:nvGraphicFramePr>
        <p:xfrm>
          <a:off x="6647300" y="2325888"/>
          <a:ext cx="1979450" cy="2773470"/>
        </p:xfrm>
        <a:graphic>
          <a:graphicData uri="http://schemas.openxmlformats.org/drawingml/2006/table">
            <a:tbl>
              <a:tblPr>
                <a:noFill/>
                <a:tableStyleId>{FE4856DD-0A9C-438F-9787-441DB3EC0B9B}</a:tableStyleId>
              </a:tblPr>
              <a:tblGrid>
                <a:gridCol w="989725">
                  <a:extLst>
                    <a:ext uri="{9D8B030D-6E8A-4147-A177-3AD203B41FA5}">
                      <a16:colId xmlns:a16="http://schemas.microsoft.com/office/drawing/2014/main" val="20000"/>
                    </a:ext>
                  </a:extLst>
                </a:gridCol>
                <a:gridCol w="9897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SYMBOL</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VALUE</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R0</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R1</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R15</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15</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SCREEN</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16384</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81000">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KBD</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a:latin typeface="Courier New"/>
                          <a:ea typeface="Courier New"/>
                          <a:cs typeface="Courier New"/>
                          <a:sym typeface="Courier New"/>
                        </a:rPr>
                        <a:t>24576</a:t>
                      </a:r>
                      <a:endParaRPr sz="1400" b="1" u="none" strike="noStrike" cap="none">
                        <a:latin typeface="Courier New"/>
                        <a:ea typeface="Courier New"/>
                        <a:cs typeface="Courier New"/>
                        <a:sym typeface="Courier New"/>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186" name="Google Shape;186;p14"/>
          <p:cNvSpPr txBox="1"/>
          <p:nvPr/>
        </p:nvSpPr>
        <p:spPr>
          <a:xfrm>
            <a:off x="842585" y="4208640"/>
            <a:ext cx="4600200" cy="2283600"/>
          </a:xfrm>
          <a:prstGeom prst="rect">
            <a:avLst/>
          </a:prstGeom>
          <a:solidFill>
            <a:srgbClr val="F3F3F3"/>
          </a:solidFill>
          <a:ln>
            <a:noFill/>
          </a:ln>
        </p:spPr>
        <p:txBody>
          <a:bodyPr spcFirstLastPara="1" wrap="square" lIns="91425" tIns="91425" rIns="91425" bIns="91425" anchor="t" anchorCtr="0">
            <a:noAutofit/>
          </a:bodyPr>
          <a:lstStyle/>
          <a:p>
            <a:pPr marL="0" marR="0" lvl="0" indent="0" algn="l" rtl="0">
              <a:lnSpc>
                <a:spcPct val="100000"/>
              </a:lnSpc>
              <a:spcBef>
                <a:spcPts val="52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If current line is (LABEL):</a:t>
            </a:r>
            <a:endParaRPr sz="2000" b="1" i="0" u="none" strike="noStrike" cap="none" dirty="0">
              <a:solidFill>
                <a:schemeClr val="dk1"/>
              </a:solidFill>
              <a:latin typeface="Courier New"/>
              <a:ea typeface="Courier New"/>
              <a:cs typeface="Courier New"/>
              <a:sym typeface="Courier New"/>
            </a:endParaRPr>
          </a:p>
          <a:p>
            <a:pPr marL="457200" marR="0" lvl="0" indent="0" algn="l" rtl="0">
              <a:lnSpc>
                <a:spcPct val="100000"/>
              </a:lnSpc>
              <a:spcBef>
                <a:spcPts val="440"/>
              </a:spcBef>
              <a:spcAft>
                <a:spcPts val="0"/>
              </a:spcAft>
              <a:buClr>
                <a:srgbClr val="000000"/>
              </a:buClr>
              <a:buSzPts val="1600"/>
              <a:buFont typeface="Arial"/>
              <a:buNone/>
            </a:pPr>
            <a:r>
              <a:rPr lang="en-US" sz="1600" b="1" i="0" u="none" strike="noStrike" cap="none" dirty="0">
                <a:solidFill>
                  <a:schemeClr val="dk1"/>
                </a:solidFill>
                <a:latin typeface="Courier New"/>
                <a:ea typeface="Courier New"/>
                <a:cs typeface="Courier New"/>
                <a:sym typeface="Courier New"/>
              </a:rPr>
              <a:t>Add LABEL → next line number to symbol table</a:t>
            </a:r>
            <a:endParaRPr sz="1600" b="1" i="0" u="none" strike="noStrike" cap="none" dirty="0">
              <a:solidFill>
                <a:schemeClr val="dk1"/>
              </a:solidFill>
              <a:latin typeface="Courier New"/>
              <a:ea typeface="Courier New"/>
              <a:cs typeface="Courier New"/>
              <a:sym typeface="Courier New"/>
            </a:endParaRPr>
          </a:p>
          <a:p>
            <a:pPr marL="0" marR="0" lvl="0" indent="0" algn="l" rtl="0">
              <a:lnSpc>
                <a:spcPct val="100000"/>
              </a:lnSpc>
              <a:spcBef>
                <a:spcPts val="52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If current line is @LABEL:</a:t>
            </a:r>
            <a:endParaRPr sz="2000" b="1" i="0" u="none" strike="noStrike" cap="none" dirty="0">
              <a:solidFill>
                <a:schemeClr val="dk1"/>
              </a:solidFill>
              <a:latin typeface="Courier New"/>
              <a:ea typeface="Courier New"/>
              <a:cs typeface="Courier New"/>
              <a:sym typeface="Courier New"/>
            </a:endParaRPr>
          </a:p>
          <a:p>
            <a:pPr marL="457200" marR="0" lvl="0" indent="0" algn="l" rtl="0">
              <a:lnSpc>
                <a:spcPct val="100000"/>
              </a:lnSpc>
              <a:spcBef>
                <a:spcPts val="440"/>
              </a:spcBef>
              <a:spcAft>
                <a:spcPts val="0"/>
              </a:spcAft>
              <a:buClr>
                <a:srgbClr val="000000"/>
              </a:buClr>
              <a:buSzPts val="1600"/>
              <a:buFont typeface="Arial"/>
              <a:buNone/>
            </a:pPr>
            <a:r>
              <a:rPr lang="en-US" sz="1600" b="1" i="0" u="none" strike="noStrike" cap="none" dirty="0">
                <a:solidFill>
                  <a:schemeClr val="dk1"/>
                </a:solidFill>
                <a:latin typeface="Courier New"/>
                <a:ea typeface="Courier New"/>
                <a:cs typeface="Courier New"/>
                <a:sym typeface="Courier New"/>
              </a:rPr>
              <a:t>Lookup LABEL in symbol table, insert value into A instruction</a:t>
            </a:r>
            <a:endParaRPr sz="1600" b="1" i="0" u="none" strike="noStrike" cap="none" dirty="0">
              <a:solidFill>
                <a:schemeClr val="dk1"/>
              </a:solidFill>
              <a:latin typeface="Courier New"/>
              <a:ea typeface="Courier New"/>
              <a:cs typeface="Courier New"/>
              <a:sym typeface="Courier New"/>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Symbols: Labels</a:t>
            </a:r>
            <a:endParaRPr/>
          </a:p>
        </p:txBody>
      </p:sp>
      <p:sp>
        <p:nvSpPr>
          <p:cNvPr id="193" name="Google Shape;193;p1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Problem: what if a label’s use comes before its definition?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94" name="Google Shape;194;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sp>
        <p:nvSpPr>
          <p:cNvPr id="195" name="Google Shape;195;p15"/>
          <p:cNvSpPr/>
          <p:nvPr/>
        </p:nvSpPr>
        <p:spPr>
          <a:xfrm>
            <a:off x="6618694" y="3716426"/>
            <a:ext cx="1972500" cy="2675555"/>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0;JMP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D=M</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@var</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196" name="Google Shape;196;p15"/>
          <p:cNvSpPr/>
          <p:nvPr/>
        </p:nvSpPr>
        <p:spPr>
          <a:xfrm>
            <a:off x="6202444" y="3716227"/>
            <a:ext cx="318900" cy="2675754"/>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2</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3</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4</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5</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197" name="Google Shape;197;p15"/>
          <p:cNvSpPr txBox="1"/>
          <p:nvPr/>
        </p:nvSpPr>
        <p:spPr>
          <a:xfrm>
            <a:off x="5904241" y="3396017"/>
            <a:ext cx="896232" cy="31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ourier New"/>
                <a:ea typeface="Courier New"/>
                <a:cs typeface="Courier New"/>
                <a:sym typeface="Courier New"/>
              </a:rPr>
              <a:t>Line #</a:t>
            </a:r>
            <a:endParaRPr sz="12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Symbols: Labels</a:t>
            </a:r>
            <a:endParaRPr/>
          </a:p>
        </p:txBody>
      </p:sp>
      <p:sp>
        <p:nvSpPr>
          <p:cNvPr id="204" name="Google Shape;204;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Problem: what if a label’s use comes before its definition?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Solution: Two passes</a:t>
            </a:r>
            <a:endParaRPr dirty="0"/>
          </a:p>
          <a:p>
            <a:pPr marL="640080" lvl="1" indent="-283464" algn="l" rtl="0">
              <a:lnSpc>
                <a:spcPct val="110000"/>
              </a:lnSpc>
              <a:spcBef>
                <a:spcPts val="24"/>
              </a:spcBef>
              <a:spcAft>
                <a:spcPts val="0"/>
              </a:spcAft>
              <a:buSzPts val="2420"/>
              <a:buChar char="▪"/>
            </a:pPr>
            <a:r>
              <a:rPr lang="en-US" dirty="0"/>
              <a:t>Pass 1: Populate symbol table by moving through file and ignoring anything that isn’t a (LABEL) line</a:t>
            </a:r>
            <a:endParaRPr dirty="0"/>
          </a:p>
          <a:p>
            <a:pPr marL="640080" lvl="1" indent="-283464" algn="l" rtl="0">
              <a:lnSpc>
                <a:spcPct val="110000"/>
              </a:lnSpc>
              <a:spcBef>
                <a:spcPts val="24"/>
              </a:spcBef>
              <a:spcAft>
                <a:spcPts val="0"/>
              </a:spcAft>
              <a:buSzPts val="2420"/>
              <a:buChar char="▪"/>
            </a:pPr>
            <a:r>
              <a:rPr lang="en-US" dirty="0"/>
              <a:t>Pass 2: Go through file again, ignoring</a:t>
            </a:r>
            <a:br>
              <a:rPr lang="en-US" dirty="0"/>
            </a:br>
            <a:r>
              <a:rPr lang="en-US" dirty="0"/>
              <a:t>(LABEL) lines, encoding C-instructions, and</a:t>
            </a:r>
            <a:br>
              <a:rPr lang="en-US" dirty="0"/>
            </a:br>
            <a:r>
              <a:rPr lang="en-US" dirty="0"/>
              <a:t>encoding A-instructions according to</a:t>
            </a:r>
            <a:br>
              <a:rPr lang="en-US" dirty="0"/>
            </a:br>
            <a:r>
              <a:rPr lang="en-US" dirty="0"/>
              <a:t>symbol table lookup</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05" name="Google Shape;205;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sp>
        <p:nvSpPr>
          <p:cNvPr id="206" name="Google Shape;206;p16"/>
          <p:cNvSpPr/>
          <p:nvPr/>
        </p:nvSpPr>
        <p:spPr>
          <a:xfrm>
            <a:off x="6618694" y="3716426"/>
            <a:ext cx="1972500" cy="2675555"/>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0;JMP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D=M</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@var</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207" name="Google Shape;207;p16"/>
          <p:cNvSpPr/>
          <p:nvPr/>
        </p:nvSpPr>
        <p:spPr>
          <a:xfrm>
            <a:off x="6202444" y="3716227"/>
            <a:ext cx="318900" cy="2675754"/>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2</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3</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4</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5</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208" name="Google Shape;208;p16"/>
          <p:cNvSpPr txBox="1"/>
          <p:nvPr/>
        </p:nvSpPr>
        <p:spPr>
          <a:xfrm>
            <a:off x="5904241" y="3396017"/>
            <a:ext cx="896232" cy="31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ourier New"/>
                <a:ea typeface="Courier New"/>
                <a:cs typeface="Courier New"/>
                <a:sym typeface="Courier New"/>
              </a:rPr>
              <a:t>Line #</a:t>
            </a:r>
            <a:endParaRPr sz="1200" b="1"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Inside the Assembler</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Producing Machine Code</a:t>
            </a:r>
          </a:p>
          <a:p>
            <a:pPr marL="640080" lvl="1" indent="-283464" algn="l" rtl="0">
              <a:lnSpc>
                <a:spcPct val="110000"/>
              </a:lnSpc>
              <a:spcBef>
                <a:spcPts val="24"/>
              </a:spcBef>
              <a:spcAft>
                <a:spcPts val="0"/>
              </a:spcAft>
              <a:buSzPts val="2420"/>
              <a:buChar char="▪"/>
            </a:pPr>
            <a:r>
              <a:rPr lang="en-US" dirty="0">
                <a:solidFill>
                  <a:schemeClr val="tx1"/>
                </a:solidFill>
              </a:rPr>
              <a:t>Parsing, Symbols, Encoding</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b="1" dirty="0">
                <a:solidFill>
                  <a:srgbClr val="4A2A85"/>
                </a:solidFill>
              </a:rPr>
              <a:t>The Software Stack</a:t>
            </a:r>
            <a:endParaRPr b="1" dirty="0">
              <a:solidFill>
                <a:srgbClr val="4A2A85"/>
              </a:solidFill>
            </a:endParaRPr>
          </a:p>
          <a:p>
            <a:pPr marL="640080" lvl="1" indent="-283464" algn="l" rtl="0">
              <a:lnSpc>
                <a:spcPct val="110000"/>
              </a:lnSpc>
              <a:spcBef>
                <a:spcPts val="24"/>
              </a:spcBef>
              <a:spcAft>
                <a:spcPts val="0"/>
              </a:spcAft>
              <a:buSzPts val="2420"/>
              <a:buChar char="▪"/>
            </a:pPr>
            <a:r>
              <a:rPr lang="en-US" b="1" dirty="0">
                <a:solidFill>
                  <a:srgbClr val="4A2A85"/>
                </a:solidFill>
              </a:rPr>
              <a:t>Roadmap of Hardware and Software Components</a:t>
            </a:r>
          </a:p>
          <a:p>
            <a:pPr marL="640080" lvl="1" indent="-283464" algn="l" rtl="0">
              <a:lnSpc>
                <a:spcPct val="110000"/>
              </a:lnSpc>
              <a:spcBef>
                <a:spcPts val="24"/>
              </a:spcBef>
              <a:spcAft>
                <a:spcPts val="0"/>
              </a:spcAft>
              <a:buSzPts val="2420"/>
              <a:buChar char="▪"/>
            </a:pPr>
            <a:endParaRPr lang="en-US" dirty="0"/>
          </a:p>
          <a:p>
            <a:pPr marL="347472" lvl="0" indent="-347472"/>
            <a:r>
              <a:rPr lang="en-US" dirty="0"/>
              <a:t>Compilers Overview</a:t>
            </a:r>
          </a:p>
          <a:p>
            <a:pPr marL="640080" lvl="1" indent="-283464"/>
            <a:r>
              <a:rPr lang="en-US" dirty="0"/>
              <a:t>Roadmap of Hardware and Software Components</a:t>
            </a:r>
          </a:p>
          <a:p>
            <a:pPr marL="640080" lvl="1" indent="-283464"/>
            <a:endParaRPr lang="en-US" dirty="0"/>
          </a:p>
          <a:p>
            <a:pPr marL="347472" lvl="0" indent="-347472"/>
            <a:r>
              <a:rPr lang="en-US" dirty="0">
                <a:solidFill>
                  <a:schemeClr val="tx1"/>
                </a:solidFill>
              </a:rPr>
              <a:t>Hack CPU Logic Example: </a:t>
            </a:r>
            <a:r>
              <a:rPr lang="en-US" dirty="0" err="1">
                <a:solidFill>
                  <a:schemeClr val="tx1"/>
                </a:solidFill>
              </a:rPr>
              <a:t>writeM</a:t>
            </a:r>
            <a:endParaRPr lang="en-US" dirty="0">
              <a:solidFill>
                <a:schemeClr val="tx1"/>
              </a:solidFill>
            </a:endParaRPr>
          </a:p>
          <a:p>
            <a:pPr marL="640080" lvl="1" indent="-283464"/>
            <a:r>
              <a:rPr lang="en-US" dirty="0">
                <a:solidFill>
                  <a:schemeClr val="tx1"/>
                </a:solidFill>
              </a:rPr>
              <a:t>Project 6 CPU Logic Exercise</a:t>
            </a:r>
          </a:p>
          <a:p>
            <a:pPr marL="640080" lvl="1" indent="-283464"/>
            <a:endParaRPr lang="en-US" dirty="0"/>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spTree>
    <p:extLst>
      <p:ext uri="{BB962C8B-B14F-4D97-AF65-F5344CB8AC3E}">
        <p14:creationId xmlns:p14="http://schemas.microsoft.com/office/powerpoint/2010/main" val="1503018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34"/>
          <p:cNvSpPr/>
          <p:nvPr/>
        </p:nvSpPr>
        <p:spPr>
          <a:xfrm>
            <a:off x="87425" y="3827275"/>
            <a:ext cx="8965800" cy="2934000"/>
          </a:xfrm>
          <a:prstGeom prst="rect">
            <a:avLst/>
          </a:prstGeom>
          <a:solidFill>
            <a:srgbClr val="F9CB9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34"/>
          <p:cNvSpPr/>
          <p:nvPr/>
        </p:nvSpPr>
        <p:spPr>
          <a:xfrm>
            <a:off x="89100" y="339975"/>
            <a:ext cx="8965800" cy="33318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1" name="Google Shape;231;p34"/>
          <p:cNvSpPr txBox="1">
            <a:spLocks noGrp="1"/>
          </p:cNvSpPr>
          <p:nvPr>
            <p:ph type="title"/>
          </p:nvPr>
        </p:nvSpPr>
        <p:spPr>
          <a:xfrm>
            <a:off x="357020" y="435675"/>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Roadmap</a:t>
            </a:r>
            <a:endParaRPr>
              <a:solidFill>
                <a:srgbClr val="FFFFFF"/>
              </a:solidFill>
            </a:endParaRPr>
          </a:p>
        </p:txBody>
      </p:sp>
      <p:sp>
        <p:nvSpPr>
          <p:cNvPr id="232" name="Google Shape;232;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sp>
        <p:nvSpPr>
          <p:cNvPr id="233" name="Google Shape;233;p34"/>
          <p:cNvSpPr/>
          <p:nvPr/>
        </p:nvSpPr>
        <p:spPr>
          <a:xfrm>
            <a:off x="3435700" y="586275"/>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234" name="Google Shape;234;p34"/>
          <p:cNvSpPr/>
          <p:nvPr/>
        </p:nvSpPr>
        <p:spPr>
          <a:xfrm>
            <a:off x="3435700" y="1528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235" name="Google Shape;235;p34"/>
          <p:cNvSpPr/>
          <p:nvPr/>
        </p:nvSpPr>
        <p:spPr>
          <a:xfrm>
            <a:off x="3435700" y="2469725"/>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236" name="Google Shape;236;p34"/>
          <p:cNvSpPr/>
          <p:nvPr/>
        </p:nvSpPr>
        <p:spPr>
          <a:xfrm>
            <a:off x="4232238" y="3531500"/>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237" name="Google Shape;237;p34"/>
          <p:cNvSpPr/>
          <p:nvPr/>
        </p:nvSpPr>
        <p:spPr>
          <a:xfrm>
            <a:off x="5125925" y="2471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238" name="Google Shape;238;p34"/>
          <p:cNvSpPr/>
          <p:nvPr/>
        </p:nvSpPr>
        <p:spPr>
          <a:xfrm>
            <a:off x="4232250" y="4108138"/>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Computer</a:t>
            </a:r>
            <a:endParaRPr sz="1400" b="1" i="0" u="none" strike="noStrike" cap="none">
              <a:solidFill>
                <a:srgbClr val="000000"/>
              </a:solidFill>
              <a:latin typeface="Calibri"/>
              <a:ea typeface="Calibri"/>
              <a:cs typeface="Calibri"/>
              <a:sym typeface="Calibri"/>
            </a:endParaRPr>
          </a:p>
        </p:txBody>
      </p:sp>
      <p:sp>
        <p:nvSpPr>
          <p:cNvPr id="239" name="Google Shape;239;p34"/>
          <p:cNvSpPr/>
          <p:nvPr/>
        </p:nvSpPr>
        <p:spPr>
          <a:xfrm>
            <a:off x="5125925" y="4725275"/>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CPU</a:t>
            </a:r>
            <a:endParaRPr sz="1400" b="1" i="0" u="none" strike="noStrike" cap="none">
              <a:solidFill>
                <a:srgbClr val="000000"/>
              </a:solidFill>
              <a:latin typeface="Calibri"/>
              <a:ea typeface="Calibri"/>
              <a:cs typeface="Calibri"/>
              <a:sym typeface="Calibri"/>
            </a:endParaRPr>
          </a:p>
        </p:txBody>
      </p:sp>
      <p:sp>
        <p:nvSpPr>
          <p:cNvPr id="240" name="Google Shape;240;p34"/>
          <p:cNvSpPr/>
          <p:nvPr/>
        </p:nvSpPr>
        <p:spPr>
          <a:xfrm>
            <a:off x="3290050" y="4725275"/>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Memory</a:t>
            </a:r>
            <a:endParaRPr sz="1400" b="1" i="0" u="none" strike="noStrike" cap="none">
              <a:solidFill>
                <a:srgbClr val="000000"/>
              </a:solidFill>
              <a:latin typeface="Calibri"/>
              <a:ea typeface="Calibri"/>
              <a:cs typeface="Calibri"/>
              <a:sym typeface="Calibri"/>
            </a:endParaRPr>
          </a:p>
        </p:txBody>
      </p:sp>
      <p:sp>
        <p:nvSpPr>
          <p:cNvPr id="241" name="Google Shape;241;p34"/>
          <p:cNvSpPr/>
          <p:nvPr/>
        </p:nvSpPr>
        <p:spPr>
          <a:xfrm>
            <a:off x="5029913" y="5274025"/>
            <a:ext cx="7869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ALU</a:t>
            </a:r>
            <a:endParaRPr sz="1400" b="1" i="0" u="none" strike="noStrike" cap="none">
              <a:solidFill>
                <a:srgbClr val="000000"/>
              </a:solidFill>
              <a:latin typeface="Calibri"/>
              <a:ea typeface="Calibri"/>
              <a:cs typeface="Calibri"/>
              <a:sym typeface="Calibri"/>
            </a:endParaRPr>
          </a:p>
        </p:txBody>
      </p:sp>
      <p:sp>
        <p:nvSpPr>
          <p:cNvPr id="242" name="Google Shape;242;p34"/>
          <p:cNvSpPr/>
          <p:nvPr/>
        </p:nvSpPr>
        <p:spPr>
          <a:xfrm>
            <a:off x="4232250" y="5822775"/>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Basic Logic Gates</a:t>
            </a:r>
            <a:endParaRPr sz="1400" b="1" i="0" u="none" strike="noStrike" cap="none">
              <a:solidFill>
                <a:srgbClr val="000000"/>
              </a:solidFill>
              <a:latin typeface="Calibri"/>
              <a:ea typeface="Calibri"/>
              <a:cs typeface="Calibri"/>
              <a:sym typeface="Calibri"/>
            </a:endParaRPr>
          </a:p>
        </p:txBody>
      </p:sp>
      <p:sp>
        <p:nvSpPr>
          <p:cNvPr id="243" name="Google Shape;243;p34"/>
          <p:cNvSpPr/>
          <p:nvPr/>
        </p:nvSpPr>
        <p:spPr>
          <a:xfrm>
            <a:off x="4232250" y="6316525"/>
            <a:ext cx="14376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NAND</a:t>
            </a:r>
            <a:endParaRPr sz="1400" b="1" i="0" u="none" strike="noStrike" cap="none">
              <a:solidFill>
                <a:srgbClr val="000000"/>
              </a:solidFill>
              <a:latin typeface="Calibri"/>
              <a:ea typeface="Calibri"/>
              <a:cs typeface="Calibri"/>
              <a:sym typeface="Calibri"/>
            </a:endParaRPr>
          </a:p>
        </p:txBody>
      </p:sp>
      <p:sp>
        <p:nvSpPr>
          <p:cNvPr id="244" name="Google Shape;244;p34"/>
          <p:cNvSpPr txBox="1">
            <a:spLocks noGrp="1"/>
          </p:cNvSpPr>
          <p:nvPr>
            <p:ph type="title"/>
          </p:nvPr>
        </p:nvSpPr>
        <p:spPr>
          <a:xfrm>
            <a:off x="229220" y="29097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245" name="Google Shape;245;p34"/>
          <p:cNvSpPr txBox="1">
            <a:spLocks noGrp="1"/>
          </p:cNvSpPr>
          <p:nvPr>
            <p:ph type="title"/>
          </p:nvPr>
        </p:nvSpPr>
        <p:spPr>
          <a:xfrm>
            <a:off x="229225" y="3827275"/>
            <a:ext cx="2499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E69138"/>
                </a:solidFill>
              </a:rPr>
              <a:t>HARDWARE</a:t>
            </a:r>
            <a:endParaRPr>
              <a:solidFill>
                <a:srgbClr val="E69138"/>
              </a:solidFill>
            </a:endParaRPr>
          </a:p>
        </p:txBody>
      </p:sp>
      <p:sp>
        <p:nvSpPr>
          <p:cNvPr id="246" name="Google Shape;246;p34"/>
          <p:cNvSpPr/>
          <p:nvPr/>
        </p:nvSpPr>
        <p:spPr>
          <a:xfrm>
            <a:off x="4010350" y="118883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7" name="Google Shape;247;p34"/>
          <p:cNvSpPr/>
          <p:nvPr/>
        </p:nvSpPr>
        <p:spPr>
          <a:xfrm>
            <a:off x="4010350" y="213318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8" name="Google Shape;248;p34"/>
          <p:cNvSpPr/>
          <p:nvPr/>
        </p:nvSpPr>
        <p:spPr>
          <a:xfrm>
            <a:off x="4806900" y="3896625"/>
            <a:ext cx="288300" cy="2805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9" name="Google Shape;249;p34"/>
          <p:cNvSpPr/>
          <p:nvPr/>
        </p:nvSpPr>
        <p:spPr>
          <a:xfrm>
            <a:off x="4415875" y="4474113"/>
            <a:ext cx="288300" cy="3651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p34"/>
          <p:cNvSpPr/>
          <p:nvPr/>
        </p:nvSpPr>
        <p:spPr>
          <a:xfrm>
            <a:off x="5279225" y="4474113"/>
            <a:ext cx="288300" cy="3651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1" name="Google Shape;251;p34"/>
          <p:cNvSpPr/>
          <p:nvPr/>
        </p:nvSpPr>
        <p:spPr>
          <a:xfrm>
            <a:off x="5279225" y="5090370"/>
            <a:ext cx="288300" cy="2310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2" name="Google Shape;252;p34"/>
          <p:cNvSpPr/>
          <p:nvPr/>
        </p:nvSpPr>
        <p:spPr>
          <a:xfrm>
            <a:off x="4415875" y="5108725"/>
            <a:ext cx="288300" cy="7140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3" name="Google Shape;253;p34"/>
          <p:cNvSpPr/>
          <p:nvPr/>
        </p:nvSpPr>
        <p:spPr>
          <a:xfrm>
            <a:off x="5279225" y="5662725"/>
            <a:ext cx="288300" cy="2310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4" name="Google Shape;254;p34"/>
          <p:cNvSpPr/>
          <p:nvPr/>
        </p:nvSpPr>
        <p:spPr>
          <a:xfrm rot="3167050">
            <a:off x="5733680" y="5451539"/>
            <a:ext cx="288185" cy="581472"/>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5" name="Google Shape;255;p34"/>
          <p:cNvSpPr/>
          <p:nvPr/>
        </p:nvSpPr>
        <p:spPr>
          <a:xfrm>
            <a:off x="4806900" y="6187875"/>
            <a:ext cx="288300" cy="2310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6" name="Google Shape;256;p34"/>
          <p:cNvSpPr/>
          <p:nvPr/>
        </p:nvSpPr>
        <p:spPr>
          <a:xfrm>
            <a:off x="5970400" y="5274025"/>
            <a:ext cx="722400" cy="365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PC</a:t>
            </a:r>
            <a:endParaRPr sz="1400" b="1" i="0" u="none" strike="noStrike" cap="none">
              <a:solidFill>
                <a:srgbClr val="000000"/>
              </a:solidFill>
              <a:latin typeface="Calibri"/>
              <a:ea typeface="Calibri"/>
              <a:cs typeface="Calibri"/>
              <a:sym typeface="Calibri"/>
            </a:endParaRPr>
          </a:p>
        </p:txBody>
      </p:sp>
      <p:sp>
        <p:nvSpPr>
          <p:cNvPr id="257" name="Google Shape;257;p34"/>
          <p:cNvSpPr/>
          <p:nvPr/>
        </p:nvSpPr>
        <p:spPr>
          <a:xfrm>
            <a:off x="6072750" y="5090370"/>
            <a:ext cx="288300" cy="2310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58" name="Google Shape;258;p34"/>
          <p:cNvGrpSpPr/>
          <p:nvPr/>
        </p:nvGrpSpPr>
        <p:grpSpPr>
          <a:xfrm>
            <a:off x="4704673" y="3053822"/>
            <a:ext cx="492804" cy="540166"/>
            <a:chOff x="4704173" y="3604372"/>
            <a:chExt cx="492804" cy="540166"/>
          </a:xfrm>
        </p:grpSpPr>
        <p:sp>
          <p:nvSpPr>
            <p:cNvPr id="259" name="Google Shape;259;p34"/>
            <p:cNvSpPr/>
            <p:nvPr/>
          </p:nvSpPr>
          <p:spPr>
            <a:xfrm>
              <a:off x="4806900" y="3726938"/>
              <a:ext cx="288300" cy="4176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0" name="Google Shape;260;p34"/>
            <p:cNvSpPr/>
            <p:nvPr/>
          </p:nvSpPr>
          <p:spPr>
            <a:xfrm rot="-3063482">
              <a:off x="4767512" y="3616962"/>
              <a:ext cx="142713" cy="231031"/>
            </a:xfrm>
            <a:prstGeom prst="rect">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1" name="Google Shape;261;p34"/>
            <p:cNvSpPr/>
            <p:nvPr/>
          </p:nvSpPr>
          <p:spPr>
            <a:xfrm rot="3109755">
              <a:off x="4990738" y="3617041"/>
              <a:ext cx="142717" cy="230942"/>
            </a:xfrm>
            <a:prstGeom prst="rect">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35"/>
          <p:cNvSpPr/>
          <p:nvPr/>
        </p:nvSpPr>
        <p:spPr>
          <a:xfrm>
            <a:off x="87425" y="3827275"/>
            <a:ext cx="8965800" cy="2934000"/>
          </a:xfrm>
          <a:prstGeom prst="rect">
            <a:avLst/>
          </a:prstGeom>
          <a:solidFill>
            <a:srgbClr val="F9CB9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8" name="Google Shape;268;p35"/>
          <p:cNvSpPr/>
          <p:nvPr/>
        </p:nvSpPr>
        <p:spPr>
          <a:xfrm>
            <a:off x="89100" y="339975"/>
            <a:ext cx="8965800" cy="33318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9" name="Google Shape;269;p35"/>
          <p:cNvSpPr txBox="1">
            <a:spLocks noGrp="1"/>
          </p:cNvSpPr>
          <p:nvPr>
            <p:ph type="title"/>
          </p:nvPr>
        </p:nvSpPr>
        <p:spPr>
          <a:xfrm>
            <a:off x="357020" y="435675"/>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Roadmap</a:t>
            </a:r>
            <a:endParaRPr>
              <a:solidFill>
                <a:srgbClr val="FFFFFF"/>
              </a:solidFill>
            </a:endParaRPr>
          </a:p>
        </p:txBody>
      </p:sp>
      <p:sp>
        <p:nvSpPr>
          <p:cNvPr id="270" name="Google Shape;270;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sp>
        <p:nvSpPr>
          <p:cNvPr id="271" name="Google Shape;271;p35"/>
          <p:cNvSpPr/>
          <p:nvPr/>
        </p:nvSpPr>
        <p:spPr>
          <a:xfrm>
            <a:off x="3435700" y="586275"/>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272" name="Google Shape;272;p35"/>
          <p:cNvSpPr/>
          <p:nvPr/>
        </p:nvSpPr>
        <p:spPr>
          <a:xfrm>
            <a:off x="3435700" y="1528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273" name="Google Shape;273;p35"/>
          <p:cNvSpPr/>
          <p:nvPr/>
        </p:nvSpPr>
        <p:spPr>
          <a:xfrm>
            <a:off x="3435700" y="2469725"/>
            <a:ext cx="1437600" cy="584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274" name="Google Shape;274;p35"/>
          <p:cNvSpPr/>
          <p:nvPr/>
        </p:nvSpPr>
        <p:spPr>
          <a:xfrm>
            <a:off x="4232238" y="3531500"/>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275" name="Google Shape;275;p35"/>
          <p:cNvSpPr/>
          <p:nvPr/>
        </p:nvSpPr>
        <p:spPr>
          <a:xfrm>
            <a:off x="5125925" y="2471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276" name="Google Shape;276;p35"/>
          <p:cNvSpPr/>
          <p:nvPr/>
        </p:nvSpPr>
        <p:spPr>
          <a:xfrm>
            <a:off x="4232250" y="4108138"/>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Computer</a:t>
            </a:r>
            <a:endParaRPr sz="1400" b="1" i="0" u="none" strike="noStrike" cap="none">
              <a:solidFill>
                <a:srgbClr val="000000"/>
              </a:solidFill>
              <a:latin typeface="Calibri"/>
              <a:ea typeface="Calibri"/>
              <a:cs typeface="Calibri"/>
              <a:sym typeface="Calibri"/>
            </a:endParaRPr>
          </a:p>
        </p:txBody>
      </p:sp>
      <p:sp>
        <p:nvSpPr>
          <p:cNvPr id="277" name="Google Shape;277;p35"/>
          <p:cNvSpPr/>
          <p:nvPr/>
        </p:nvSpPr>
        <p:spPr>
          <a:xfrm>
            <a:off x="5125925"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CPU</a:t>
            </a:r>
            <a:endParaRPr sz="1400" b="1" i="0" u="none" strike="noStrike" cap="none">
              <a:solidFill>
                <a:srgbClr val="000000"/>
              </a:solidFill>
              <a:latin typeface="Calibri"/>
              <a:ea typeface="Calibri"/>
              <a:cs typeface="Calibri"/>
              <a:sym typeface="Calibri"/>
            </a:endParaRPr>
          </a:p>
        </p:txBody>
      </p:sp>
      <p:sp>
        <p:nvSpPr>
          <p:cNvPr id="278" name="Google Shape;278;p35"/>
          <p:cNvSpPr/>
          <p:nvPr/>
        </p:nvSpPr>
        <p:spPr>
          <a:xfrm>
            <a:off x="3290050"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Memory</a:t>
            </a:r>
            <a:endParaRPr sz="1400" b="1" i="0" u="none" strike="noStrike" cap="none">
              <a:solidFill>
                <a:srgbClr val="000000"/>
              </a:solidFill>
              <a:latin typeface="Calibri"/>
              <a:ea typeface="Calibri"/>
              <a:cs typeface="Calibri"/>
              <a:sym typeface="Calibri"/>
            </a:endParaRPr>
          </a:p>
        </p:txBody>
      </p:sp>
      <p:sp>
        <p:nvSpPr>
          <p:cNvPr id="279" name="Google Shape;279;p35"/>
          <p:cNvSpPr/>
          <p:nvPr/>
        </p:nvSpPr>
        <p:spPr>
          <a:xfrm>
            <a:off x="5029913" y="5274025"/>
            <a:ext cx="7869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ALU</a:t>
            </a:r>
            <a:endParaRPr sz="1400" b="1" i="0" u="none" strike="noStrike" cap="none">
              <a:solidFill>
                <a:srgbClr val="000000"/>
              </a:solidFill>
              <a:latin typeface="Calibri"/>
              <a:ea typeface="Calibri"/>
              <a:cs typeface="Calibri"/>
              <a:sym typeface="Calibri"/>
            </a:endParaRPr>
          </a:p>
        </p:txBody>
      </p:sp>
      <p:sp>
        <p:nvSpPr>
          <p:cNvPr id="280" name="Google Shape;280;p35"/>
          <p:cNvSpPr/>
          <p:nvPr/>
        </p:nvSpPr>
        <p:spPr>
          <a:xfrm>
            <a:off x="4232250" y="58227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Basic Logic Gates</a:t>
            </a:r>
            <a:endParaRPr sz="1400" b="1" i="0" u="none" strike="noStrike" cap="none">
              <a:solidFill>
                <a:srgbClr val="000000"/>
              </a:solidFill>
              <a:latin typeface="Calibri"/>
              <a:ea typeface="Calibri"/>
              <a:cs typeface="Calibri"/>
              <a:sym typeface="Calibri"/>
            </a:endParaRPr>
          </a:p>
        </p:txBody>
      </p:sp>
      <p:sp>
        <p:nvSpPr>
          <p:cNvPr id="281" name="Google Shape;281;p35"/>
          <p:cNvSpPr/>
          <p:nvPr/>
        </p:nvSpPr>
        <p:spPr>
          <a:xfrm>
            <a:off x="4232250" y="631652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NAND</a:t>
            </a:r>
            <a:endParaRPr sz="1400" b="1" i="0" u="none" strike="noStrike" cap="none">
              <a:solidFill>
                <a:srgbClr val="000000"/>
              </a:solidFill>
              <a:latin typeface="Calibri"/>
              <a:ea typeface="Calibri"/>
              <a:cs typeface="Calibri"/>
              <a:sym typeface="Calibri"/>
            </a:endParaRPr>
          </a:p>
        </p:txBody>
      </p:sp>
      <p:sp>
        <p:nvSpPr>
          <p:cNvPr id="282" name="Google Shape;282;p35"/>
          <p:cNvSpPr txBox="1">
            <a:spLocks noGrp="1"/>
          </p:cNvSpPr>
          <p:nvPr>
            <p:ph type="title"/>
          </p:nvPr>
        </p:nvSpPr>
        <p:spPr>
          <a:xfrm>
            <a:off x="229220" y="29097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283" name="Google Shape;283;p35"/>
          <p:cNvSpPr txBox="1">
            <a:spLocks noGrp="1"/>
          </p:cNvSpPr>
          <p:nvPr>
            <p:ph type="title"/>
          </p:nvPr>
        </p:nvSpPr>
        <p:spPr>
          <a:xfrm>
            <a:off x="229225" y="3827275"/>
            <a:ext cx="2499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E69138"/>
                </a:solidFill>
              </a:rPr>
              <a:t>HARDWARE</a:t>
            </a:r>
            <a:endParaRPr>
              <a:solidFill>
                <a:srgbClr val="E69138"/>
              </a:solidFill>
            </a:endParaRPr>
          </a:p>
        </p:txBody>
      </p:sp>
      <p:sp>
        <p:nvSpPr>
          <p:cNvPr id="284" name="Google Shape;284;p35"/>
          <p:cNvSpPr/>
          <p:nvPr/>
        </p:nvSpPr>
        <p:spPr>
          <a:xfrm>
            <a:off x="4010350" y="118883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p35"/>
          <p:cNvSpPr/>
          <p:nvPr/>
        </p:nvSpPr>
        <p:spPr>
          <a:xfrm>
            <a:off x="4010350" y="213318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6" name="Google Shape;286;p35"/>
          <p:cNvSpPr/>
          <p:nvPr/>
        </p:nvSpPr>
        <p:spPr>
          <a:xfrm>
            <a:off x="4806900" y="3896625"/>
            <a:ext cx="288300" cy="2805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7" name="Google Shape;287;p35"/>
          <p:cNvSpPr/>
          <p:nvPr/>
        </p:nvSpPr>
        <p:spPr>
          <a:xfrm>
            <a:off x="441587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8" name="Google Shape;288;p35"/>
          <p:cNvSpPr/>
          <p:nvPr/>
        </p:nvSpPr>
        <p:spPr>
          <a:xfrm>
            <a:off x="527922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9" name="Google Shape;289;p35"/>
          <p:cNvSpPr/>
          <p:nvPr/>
        </p:nvSpPr>
        <p:spPr>
          <a:xfrm>
            <a:off x="5279225"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0" name="Google Shape;290;p35"/>
          <p:cNvSpPr/>
          <p:nvPr/>
        </p:nvSpPr>
        <p:spPr>
          <a:xfrm>
            <a:off x="4415875" y="5108725"/>
            <a:ext cx="288300" cy="714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1" name="Google Shape;291;p35"/>
          <p:cNvSpPr/>
          <p:nvPr/>
        </p:nvSpPr>
        <p:spPr>
          <a:xfrm>
            <a:off x="5279225" y="566272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2" name="Google Shape;292;p35"/>
          <p:cNvSpPr/>
          <p:nvPr/>
        </p:nvSpPr>
        <p:spPr>
          <a:xfrm rot="3167050">
            <a:off x="5733680" y="5451539"/>
            <a:ext cx="288185" cy="581472"/>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3" name="Google Shape;293;p35"/>
          <p:cNvSpPr/>
          <p:nvPr/>
        </p:nvSpPr>
        <p:spPr>
          <a:xfrm>
            <a:off x="4806900" y="618787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4" name="Google Shape;294;p35"/>
          <p:cNvSpPr/>
          <p:nvPr/>
        </p:nvSpPr>
        <p:spPr>
          <a:xfrm>
            <a:off x="5970400" y="5274025"/>
            <a:ext cx="7224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PC</a:t>
            </a:r>
            <a:endParaRPr sz="1400" b="1" i="0" u="none" strike="noStrike" cap="none">
              <a:solidFill>
                <a:srgbClr val="000000"/>
              </a:solidFill>
              <a:latin typeface="Calibri"/>
              <a:ea typeface="Calibri"/>
              <a:cs typeface="Calibri"/>
              <a:sym typeface="Calibri"/>
            </a:endParaRPr>
          </a:p>
        </p:txBody>
      </p:sp>
      <p:sp>
        <p:nvSpPr>
          <p:cNvPr id="295" name="Google Shape;295;p35"/>
          <p:cNvSpPr/>
          <p:nvPr/>
        </p:nvSpPr>
        <p:spPr>
          <a:xfrm>
            <a:off x="6072750"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96" name="Google Shape;296;p35"/>
          <p:cNvGrpSpPr/>
          <p:nvPr/>
        </p:nvGrpSpPr>
        <p:grpSpPr>
          <a:xfrm>
            <a:off x="4704673" y="3053822"/>
            <a:ext cx="492804" cy="540166"/>
            <a:chOff x="4704173" y="3604372"/>
            <a:chExt cx="492804" cy="540166"/>
          </a:xfrm>
        </p:grpSpPr>
        <p:sp>
          <p:nvSpPr>
            <p:cNvPr id="297" name="Google Shape;297;p35"/>
            <p:cNvSpPr/>
            <p:nvPr/>
          </p:nvSpPr>
          <p:spPr>
            <a:xfrm>
              <a:off x="4806900" y="3726938"/>
              <a:ext cx="288300" cy="4176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8" name="Google Shape;298;p35"/>
            <p:cNvSpPr/>
            <p:nvPr/>
          </p:nvSpPr>
          <p:spPr>
            <a:xfrm rot="-3063482">
              <a:off x="4767512" y="3616962"/>
              <a:ext cx="142713" cy="231031"/>
            </a:xfrm>
            <a:prstGeom prst="rect">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9" name="Google Shape;299;p35"/>
            <p:cNvSpPr/>
            <p:nvPr/>
          </p:nvSpPr>
          <p:spPr>
            <a:xfrm rot="3109755">
              <a:off x="4990738" y="3617041"/>
              <a:ext cx="142717" cy="230942"/>
            </a:xfrm>
            <a:prstGeom prst="rect">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36"/>
          <p:cNvSpPr/>
          <p:nvPr/>
        </p:nvSpPr>
        <p:spPr>
          <a:xfrm>
            <a:off x="87425" y="3827275"/>
            <a:ext cx="8965800" cy="2934000"/>
          </a:xfrm>
          <a:prstGeom prst="rect">
            <a:avLst/>
          </a:prstGeom>
          <a:solidFill>
            <a:srgbClr val="F9CB9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6" name="Google Shape;306;p36"/>
          <p:cNvSpPr/>
          <p:nvPr/>
        </p:nvSpPr>
        <p:spPr>
          <a:xfrm>
            <a:off x="89100" y="339975"/>
            <a:ext cx="8965800" cy="33318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7" name="Google Shape;307;p36"/>
          <p:cNvSpPr txBox="1">
            <a:spLocks noGrp="1"/>
          </p:cNvSpPr>
          <p:nvPr>
            <p:ph type="title"/>
          </p:nvPr>
        </p:nvSpPr>
        <p:spPr>
          <a:xfrm>
            <a:off x="357020" y="435675"/>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Roadmap</a:t>
            </a:r>
            <a:endParaRPr>
              <a:solidFill>
                <a:srgbClr val="FFFFFF"/>
              </a:solidFill>
            </a:endParaRPr>
          </a:p>
        </p:txBody>
      </p:sp>
      <p:sp>
        <p:nvSpPr>
          <p:cNvPr id="308" name="Google Shape;308;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
        <p:nvSpPr>
          <p:cNvPr id="309" name="Google Shape;309;p36"/>
          <p:cNvSpPr/>
          <p:nvPr/>
        </p:nvSpPr>
        <p:spPr>
          <a:xfrm>
            <a:off x="3435700" y="586275"/>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310" name="Google Shape;310;p36"/>
          <p:cNvSpPr/>
          <p:nvPr/>
        </p:nvSpPr>
        <p:spPr>
          <a:xfrm>
            <a:off x="3435700" y="1528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311" name="Google Shape;311;p36"/>
          <p:cNvSpPr/>
          <p:nvPr/>
        </p:nvSpPr>
        <p:spPr>
          <a:xfrm>
            <a:off x="3435700" y="2469725"/>
            <a:ext cx="1437600" cy="584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312" name="Google Shape;312;p36"/>
          <p:cNvSpPr/>
          <p:nvPr/>
        </p:nvSpPr>
        <p:spPr>
          <a:xfrm>
            <a:off x="4232238" y="3531500"/>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313" name="Google Shape;313;p36"/>
          <p:cNvSpPr/>
          <p:nvPr/>
        </p:nvSpPr>
        <p:spPr>
          <a:xfrm>
            <a:off x="5125925" y="2471000"/>
            <a:ext cx="1437600" cy="584100"/>
          </a:xfrm>
          <a:prstGeom prst="rect">
            <a:avLst/>
          </a:prstGeom>
          <a:solidFill>
            <a:srgbClr val="EFEFEF"/>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314" name="Google Shape;314;p36"/>
          <p:cNvSpPr/>
          <p:nvPr/>
        </p:nvSpPr>
        <p:spPr>
          <a:xfrm>
            <a:off x="4232250" y="4108138"/>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Computer</a:t>
            </a:r>
            <a:endParaRPr sz="1400" b="1" i="0" u="none" strike="noStrike" cap="none">
              <a:solidFill>
                <a:srgbClr val="000000"/>
              </a:solidFill>
              <a:latin typeface="Calibri"/>
              <a:ea typeface="Calibri"/>
              <a:cs typeface="Calibri"/>
              <a:sym typeface="Calibri"/>
            </a:endParaRPr>
          </a:p>
        </p:txBody>
      </p:sp>
      <p:sp>
        <p:nvSpPr>
          <p:cNvPr id="315" name="Google Shape;315;p36"/>
          <p:cNvSpPr/>
          <p:nvPr/>
        </p:nvSpPr>
        <p:spPr>
          <a:xfrm>
            <a:off x="5125925"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CPU</a:t>
            </a:r>
            <a:endParaRPr sz="1400" b="1" i="0" u="none" strike="noStrike" cap="none">
              <a:solidFill>
                <a:srgbClr val="000000"/>
              </a:solidFill>
              <a:latin typeface="Calibri"/>
              <a:ea typeface="Calibri"/>
              <a:cs typeface="Calibri"/>
              <a:sym typeface="Calibri"/>
            </a:endParaRPr>
          </a:p>
        </p:txBody>
      </p:sp>
      <p:sp>
        <p:nvSpPr>
          <p:cNvPr id="316" name="Google Shape;316;p36"/>
          <p:cNvSpPr/>
          <p:nvPr/>
        </p:nvSpPr>
        <p:spPr>
          <a:xfrm>
            <a:off x="3290050"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Memory</a:t>
            </a:r>
            <a:endParaRPr sz="1400" b="1" i="0" u="none" strike="noStrike" cap="none">
              <a:solidFill>
                <a:srgbClr val="000000"/>
              </a:solidFill>
              <a:latin typeface="Calibri"/>
              <a:ea typeface="Calibri"/>
              <a:cs typeface="Calibri"/>
              <a:sym typeface="Calibri"/>
            </a:endParaRPr>
          </a:p>
        </p:txBody>
      </p:sp>
      <p:sp>
        <p:nvSpPr>
          <p:cNvPr id="317" name="Google Shape;317;p36"/>
          <p:cNvSpPr/>
          <p:nvPr/>
        </p:nvSpPr>
        <p:spPr>
          <a:xfrm>
            <a:off x="5029913" y="5274025"/>
            <a:ext cx="7869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ALU</a:t>
            </a:r>
            <a:endParaRPr sz="1400" b="1" i="0" u="none" strike="noStrike" cap="none">
              <a:solidFill>
                <a:srgbClr val="000000"/>
              </a:solidFill>
              <a:latin typeface="Calibri"/>
              <a:ea typeface="Calibri"/>
              <a:cs typeface="Calibri"/>
              <a:sym typeface="Calibri"/>
            </a:endParaRPr>
          </a:p>
        </p:txBody>
      </p:sp>
      <p:sp>
        <p:nvSpPr>
          <p:cNvPr id="318" name="Google Shape;318;p36"/>
          <p:cNvSpPr/>
          <p:nvPr/>
        </p:nvSpPr>
        <p:spPr>
          <a:xfrm>
            <a:off x="4232250" y="58227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Basic Logic Gates</a:t>
            </a:r>
            <a:endParaRPr sz="1400" b="1" i="0" u="none" strike="noStrike" cap="none">
              <a:solidFill>
                <a:srgbClr val="000000"/>
              </a:solidFill>
              <a:latin typeface="Calibri"/>
              <a:ea typeface="Calibri"/>
              <a:cs typeface="Calibri"/>
              <a:sym typeface="Calibri"/>
            </a:endParaRPr>
          </a:p>
        </p:txBody>
      </p:sp>
      <p:sp>
        <p:nvSpPr>
          <p:cNvPr id="319" name="Google Shape;319;p36"/>
          <p:cNvSpPr/>
          <p:nvPr/>
        </p:nvSpPr>
        <p:spPr>
          <a:xfrm>
            <a:off x="4232250" y="631652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NAND</a:t>
            </a:r>
            <a:endParaRPr sz="1400" b="1" i="0" u="none" strike="noStrike" cap="none">
              <a:solidFill>
                <a:srgbClr val="000000"/>
              </a:solidFill>
              <a:latin typeface="Calibri"/>
              <a:ea typeface="Calibri"/>
              <a:cs typeface="Calibri"/>
              <a:sym typeface="Calibri"/>
            </a:endParaRPr>
          </a:p>
        </p:txBody>
      </p:sp>
      <p:sp>
        <p:nvSpPr>
          <p:cNvPr id="320" name="Google Shape;320;p36"/>
          <p:cNvSpPr txBox="1">
            <a:spLocks noGrp="1"/>
          </p:cNvSpPr>
          <p:nvPr>
            <p:ph type="title"/>
          </p:nvPr>
        </p:nvSpPr>
        <p:spPr>
          <a:xfrm>
            <a:off x="229220" y="29097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321" name="Google Shape;321;p36"/>
          <p:cNvSpPr txBox="1">
            <a:spLocks noGrp="1"/>
          </p:cNvSpPr>
          <p:nvPr>
            <p:ph type="title"/>
          </p:nvPr>
        </p:nvSpPr>
        <p:spPr>
          <a:xfrm>
            <a:off x="229225" y="3827275"/>
            <a:ext cx="2499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E69138"/>
                </a:solidFill>
              </a:rPr>
              <a:t>HARDWARE</a:t>
            </a:r>
            <a:endParaRPr>
              <a:solidFill>
                <a:srgbClr val="E69138"/>
              </a:solidFill>
            </a:endParaRPr>
          </a:p>
        </p:txBody>
      </p:sp>
      <p:sp>
        <p:nvSpPr>
          <p:cNvPr id="322" name="Google Shape;322;p36"/>
          <p:cNvSpPr/>
          <p:nvPr/>
        </p:nvSpPr>
        <p:spPr>
          <a:xfrm>
            <a:off x="4010350" y="118883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3" name="Google Shape;323;p36"/>
          <p:cNvSpPr/>
          <p:nvPr/>
        </p:nvSpPr>
        <p:spPr>
          <a:xfrm>
            <a:off x="4010350" y="2133188"/>
            <a:ext cx="288300" cy="320700"/>
          </a:xfrm>
          <a:prstGeom prst="downArrow">
            <a:avLst>
              <a:gd name="adj1" fmla="val 50000"/>
              <a:gd name="adj2" fmla="val 50000"/>
            </a:avLst>
          </a:prstGeom>
          <a:solidFill>
            <a:srgbClr val="3D85C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4" name="Google Shape;324;p36"/>
          <p:cNvSpPr/>
          <p:nvPr/>
        </p:nvSpPr>
        <p:spPr>
          <a:xfrm>
            <a:off x="4806900" y="3896625"/>
            <a:ext cx="288300" cy="2805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5" name="Google Shape;325;p36"/>
          <p:cNvSpPr/>
          <p:nvPr/>
        </p:nvSpPr>
        <p:spPr>
          <a:xfrm>
            <a:off x="441587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6" name="Google Shape;326;p36"/>
          <p:cNvSpPr/>
          <p:nvPr/>
        </p:nvSpPr>
        <p:spPr>
          <a:xfrm>
            <a:off x="527922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7" name="Google Shape;327;p36"/>
          <p:cNvSpPr/>
          <p:nvPr/>
        </p:nvSpPr>
        <p:spPr>
          <a:xfrm>
            <a:off x="5279225"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8" name="Google Shape;328;p36"/>
          <p:cNvSpPr/>
          <p:nvPr/>
        </p:nvSpPr>
        <p:spPr>
          <a:xfrm>
            <a:off x="4415875" y="5108725"/>
            <a:ext cx="288300" cy="714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9" name="Google Shape;329;p36"/>
          <p:cNvSpPr/>
          <p:nvPr/>
        </p:nvSpPr>
        <p:spPr>
          <a:xfrm>
            <a:off x="5279225" y="566272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0" name="Google Shape;330;p36"/>
          <p:cNvSpPr/>
          <p:nvPr/>
        </p:nvSpPr>
        <p:spPr>
          <a:xfrm rot="3167050">
            <a:off x="5733680" y="5451539"/>
            <a:ext cx="288185" cy="581472"/>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1" name="Google Shape;331;p36"/>
          <p:cNvSpPr/>
          <p:nvPr/>
        </p:nvSpPr>
        <p:spPr>
          <a:xfrm>
            <a:off x="4806900" y="618787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2" name="Google Shape;332;p36"/>
          <p:cNvSpPr/>
          <p:nvPr/>
        </p:nvSpPr>
        <p:spPr>
          <a:xfrm>
            <a:off x="5970400" y="5274025"/>
            <a:ext cx="7224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PC</a:t>
            </a:r>
            <a:endParaRPr sz="1400" b="1" i="0" u="none" strike="noStrike" cap="none">
              <a:solidFill>
                <a:srgbClr val="000000"/>
              </a:solidFill>
              <a:latin typeface="Calibri"/>
              <a:ea typeface="Calibri"/>
              <a:cs typeface="Calibri"/>
              <a:sym typeface="Calibri"/>
            </a:endParaRPr>
          </a:p>
        </p:txBody>
      </p:sp>
      <p:sp>
        <p:nvSpPr>
          <p:cNvPr id="333" name="Google Shape;333;p36"/>
          <p:cNvSpPr/>
          <p:nvPr/>
        </p:nvSpPr>
        <p:spPr>
          <a:xfrm>
            <a:off x="6072750"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4" name="Google Shape;334;p36"/>
          <p:cNvSpPr/>
          <p:nvPr/>
        </p:nvSpPr>
        <p:spPr>
          <a:xfrm>
            <a:off x="3958275" y="3210775"/>
            <a:ext cx="981000" cy="320700"/>
          </a:xfrm>
          <a:prstGeom prst="roundRect">
            <a:avLst>
              <a:gd name="adj" fmla="val 16667"/>
            </a:avLst>
          </a:prstGeom>
          <a:solidFill>
            <a:srgbClr val="93C47D"/>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274E13"/>
                </a:solidFill>
                <a:latin typeface="Calibri"/>
                <a:ea typeface="Calibri"/>
                <a:cs typeface="Calibri"/>
                <a:sym typeface="Calibri"/>
              </a:rPr>
              <a:t>Assembler</a:t>
            </a:r>
            <a:endParaRPr sz="1200" b="1" i="0" u="none" strike="noStrike" cap="none">
              <a:solidFill>
                <a:srgbClr val="274E13"/>
              </a:solidFill>
              <a:latin typeface="Calibri"/>
              <a:ea typeface="Calibri"/>
              <a:cs typeface="Calibri"/>
              <a:sym typeface="Calibri"/>
            </a:endParaRPr>
          </a:p>
        </p:txBody>
      </p:sp>
      <p:grpSp>
        <p:nvGrpSpPr>
          <p:cNvPr id="335" name="Google Shape;335;p36"/>
          <p:cNvGrpSpPr/>
          <p:nvPr/>
        </p:nvGrpSpPr>
        <p:grpSpPr>
          <a:xfrm>
            <a:off x="4704673" y="3053822"/>
            <a:ext cx="492804" cy="540166"/>
            <a:chOff x="4704173" y="3604372"/>
            <a:chExt cx="492804" cy="540166"/>
          </a:xfrm>
        </p:grpSpPr>
        <p:sp>
          <p:nvSpPr>
            <p:cNvPr id="336" name="Google Shape;336;p36"/>
            <p:cNvSpPr/>
            <p:nvPr/>
          </p:nvSpPr>
          <p:spPr>
            <a:xfrm>
              <a:off x="4806900" y="3726938"/>
              <a:ext cx="288300" cy="417600"/>
            </a:xfrm>
            <a:prstGeom prst="downArrow">
              <a:avLst>
                <a:gd name="adj1" fmla="val 50000"/>
                <a:gd name="adj2" fmla="val 50000"/>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7" name="Google Shape;337;p36"/>
            <p:cNvSpPr/>
            <p:nvPr/>
          </p:nvSpPr>
          <p:spPr>
            <a:xfrm rot="-3063482">
              <a:off x="4767512" y="3616962"/>
              <a:ext cx="142713" cy="231031"/>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36"/>
            <p:cNvSpPr/>
            <p:nvPr/>
          </p:nvSpPr>
          <p:spPr>
            <a:xfrm rot="3109755">
              <a:off x="4990738" y="3617041"/>
              <a:ext cx="142717" cy="230942"/>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CSE 390B Mid-quarter Check-in</a:t>
            </a:r>
            <a:endParaRPr dirty="0"/>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How has CSE 390B been for you so far?</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r>
              <a:rPr lang="en-US" dirty="0"/>
              <a:t>Let the course staff know!</a:t>
            </a:r>
            <a:br>
              <a:rPr lang="en-US" dirty="0"/>
            </a:br>
            <a:r>
              <a:rPr lang="en-US" dirty="0">
                <a:solidFill>
                  <a:srgbClr val="0261C3"/>
                </a:solidFill>
                <a:hlinkClick r:id="rId3">
                  <a:extLst>
                    <a:ext uri="{A12FA001-AC4F-418D-AE19-62706E023703}">
                      <ahyp:hlinkClr xmlns:ahyp="http://schemas.microsoft.com/office/drawing/2018/hyperlinkcolor" val="tx"/>
                    </a:ext>
                  </a:extLst>
                </a:hlinkClick>
              </a:rPr>
              <a:t>https://</a:t>
            </a:r>
            <a:r>
              <a:rPr lang="en-US" dirty="0" err="1">
                <a:solidFill>
                  <a:srgbClr val="0261C3"/>
                </a:solidFill>
                <a:hlinkClick r:id="rId3">
                  <a:extLst>
                    <a:ext uri="{A12FA001-AC4F-418D-AE19-62706E023703}">
                      <ahyp:hlinkClr xmlns:ahyp="http://schemas.microsoft.com/office/drawing/2018/hyperlinkcolor" val="tx"/>
                    </a:ext>
                  </a:extLst>
                </a:hlinkClick>
              </a:rPr>
              <a:t>tinyurl.com</a:t>
            </a:r>
            <a:r>
              <a:rPr lang="en-US" dirty="0">
                <a:solidFill>
                  <a:srgbClr val="0261C3"/>
                </a:solidFill>
                <a:hlinkClick r:id="rId3">
                  <a:extLst>
                    <a:ext uri="{A12FA001-AC4F-418D-AE19-62706E023703}">
                      <ahyp:hlinkClr xmlns:ahyp="http://schemas.microsoft.com/office/drawing/2018/hyperlinkcolor" val="tx"/>
                    </a:ext>
                  </a:extLst>
                </a:hlinkClick>
              </a:rPr>
              <a:t>/22sp-390b-feedback</a:t>
            </a:r>
            <a:endParaRPr lang="en-US" dirty="0">
              <a:solidFill>
                <a:srgbClr val="0261C3"/>
              </a:solidFill>
            </a:endParaRPr>
          </a:p>
          <a:p>
            <a:pPr marL="347472" lvl="0" indent="-347472"/>
            <a:endParaRPr lang="en-US" dirty="0"/>
          </a:p>
          <a:p>
            <a:pPr marL="347472" lvl="0" indent="-347472"/>
            <a:r>
              <a:rPr lang="en-US" dirty="0"/>
              <a:t>Discuss in groups:</a:t>
            </a:r>
          </a:p>
          <a:p>
            <a:pPr marL="640080" lvl="1" indent="-283464"/>
            <a:r>
              <a:rPr lang="en-US" dirty="0"/>
              <a:t>How has your time management changed this quarter?</a:t>
            </a:r>
          </a:p>
          <a:p>
            <a:pPr marL="640080" lvl="1" indent="-283464"/>
            <a:r>
              <a:rPr lang="en-US" dirty="0"/>
              <a:t>Which time management skills have worked best for you, if any?</a:t>
            </a:r>
          </a:p>
          <a:p>
            <a:pPr marL="640080" lvl="1" indent="-283464"/>
            <a:r>
              <a:rPr lang="en-US" dirty="0"/>
              <a:t>Which areas would you like to improve your time management in, if any?</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37"/>
          <p:cNvSpPr/>
          <p:nvPr/>
        </p:nvSpPr>
        <p:spPr>
          <a:xfrm>
            <a:off x="89100" y="339975"/>
            <a:ext cx="8965800" cy="33318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37"/>
          <p:cNvSpPr/>
          <p:nvPr/>
        </p:nvSpPr>
        <p:spPr>
          <a:xfrm>
            <a:off x="87425" y="3827275"/>
            <a:ext cx="8965800" cy="2934000"/>
          </a:xfrm>
          <a:prstGeom prst="rect">
            <a:avLst/>
          </a:prstGeom>
          <a:solidFill>
            <a:srgbClr val="F9CB9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6" name="Google Shape;346;p37"/>
          <p:cNvSpPr txBox="1">
            <a:spLocks noGrp="1"/>
          </p:cNvSpPr>
          <p:nvPr>
            <p:ph type="title"/>
          </p:nvPr>
        </p:nvSpPr>
        <p:spPr>
          <a:xfrm>
            <a:off x="357020" y="435675"/>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Roadmap</a:t>
            </a:r>
            <a:endParaRPr>
              <a:solidFill>
                <a:srgbClr val="FFFFFF"/>
              </a:solidFill>
            </a:endParaRPr>
          </a:p>
        </p:txBody>
      </p:sp>
      <p:sp>
        <p:nvSpPr>
          <p:cNvPr id="347" name="Google Shape;347;p3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
        <p:nvSpPr>
          <p:cNvPr id="348" name="Google Shape;348;p37"/>
          <p:cNvSpPr/>
          <p:nvPr/>
        </p:nvSpPr>
        <p:spPr>
          <a:xfrm>
            <a:off x="3435700" y="586275"/>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349" name="Google Shape;349;p37"/>
          <p:cNvSpPr/>
          <p:nvPr/>
        </p:nvSpPr>
        <p:spPr>
          <a:xfrm>
            <a:off x="3435700" y="1528000"/>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350" name="Google Shape;350;p37"/>
          <p:cNvSpPr/>
          <p:nvPr/>
        </p:nvSpPr>
        <p:spPr>
          <a:xfrm>
            <a:off x="3435700" y="2469725"/>
            <a:ext cx="1437600" cy="584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351" name="Google Shape;351;p37"/>
          <p:cNvSpPr/>
          <p:nvPr/>
        </p:nvSpPr>
        <p:spPr>
          <a:xfrm>
            <a:off x="4232238" y="3531500"/>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352" name="Google Shape;352;p37"/>
          <p:cNvSpPr/>
          <p:nvPr/>
        </p:nvSpPr>
        <p:spPr>
          <a:xfrm>
            <a:off x="5125925" y="2471000"/>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353" name="Google Shape;353;p37"/>
          <p:cNvSpPr/>
          <p:nvPr/>
        </p:nvSpPr>
        <p:spPr>
          <a:xfrm>
            <a:off x="4232250" y="4108138"/>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Computer</a:t>
            </a:r>
            <a:endParaRPr sz="1400" b="1" i="0" u="none" strike="noStrike" cap="none">
              <a:solidFill>
                <a:srgbClr val="000000"/>
              </a:solidFill>
              <a:latin typeface="Calibri"/>
              <a:ea typeface="Calibri"/>
              <a:cs typeface="Calibri"/>
              <a:sym typeface="Calibri"/>
            </a:endParaRPr>
          </a:p>
        </p:txBody>
      </p:sp>
      <p:sp>
        <p:nvSpPr>
          <p:cNvPr id="354" name="Google Shape;354;p37"/>
          <p:cNvSpPr/>
          <p:nvPr/>
        </p:nvSpPr>
        <p:spPr>
          <a:xfrm>
            <a:off x="5125925"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CPU</a:t>
            </a:r>
            <a:endParaRPr sz="1400" b="1" i="0" u="none" strike="noStrike" cap="none">
              <a:solidFill>
                <a:srgbClr val="000000"/>
              </a:solidFill>
              <a:latin typeface="Calibri"/>
              <a:ea typeface="Calibri"/>
              <a:cs typeface="Calibri"/>
              <a:sym typeface="Calibri"/>
            </a:endParaRPr>
          </a:p>
        </p:txBody>
      </p:sp>
      <p:sp>
        <p:nvSpPr>
          <p:cNvPr id="355" name="Google Shape;355;p37"/>
          <p:cNvSpPr/>
          <p:nvPr/>
        </p:nvSpPr>
        <p:spPr>
          <a:xfrm>
            <a:off x="3290050" y="47252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Memory</a:t>
            </a:r>
            <a:endParaRPr sz="1400" b="1" i="0" u="none" strike="noStrike" cap="none">
              <a:solidFill>
                <a:srgbClr val="000000"/>
              </a:solidFill>
              <a:latin typeface="Calibri"/>
              <a:ea typeface="Calibri"/>
              <a:cs typeface="Calibri"/>
              <a:sym typeface="Calibri"/>
            </a:endParaRPr>
          </a:p>
        </p:txBody>
      </p:sp>
      <p:sp>
        <p:nvSpPr>
          <p:cNvPr id="356" name="Google Shape;356;p37"/>
          <p:cNvSpPr/>
          <p:nvPr/>
        </p:nvSpPr>
        <p:spPr>
          <a:xfrm>
            <a:off x="5029913" y="5274025"/>
            <a:ext cx="7869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ALU</a:t>
            </a:r>
            <a:endParaRPr sz="1400" b="1" i="0" u="none" strike="noStrike" cap="none">
              <a:solidFill>
                <a:srgbClr val="000000"/>
              </a:solidFill>
              <a:latin typeface="Calibri"/>
              <a:ea typeface="Calibri"/>
              <a:cs typeface="Calibri"/>
              <a:sym typeface="Calibri"/>
            </a:endParaRPr>
          </a:p>
        </p:txBody>
      </p:sp>
      <p:sp>
        <p:nvSpPr>
          <p:cNvPr id="357" name="Google Shape;357;p37"/>
          <p:cNvSpPr/>
          <p:nvPr/>
        </p:nvSpPr>
        <p:spPr>
          <a:xfrm>
            <a:off x="4232250" y="582277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Basic Logic Gates</a:t>
            </a:r>
            <a:endParaRPr sz="1400" b="1" i="0" u="none" strike="noStrike" cap="none">
              <a:solidFill>
                <a:srgbClr val="000000"/>
              </a:solidFill>
              <a:latin typeface="Calibri"/>
              <a:ea typeface="Calibri"/>
              <a:cs typeface="Calibri"/>
              <a:sym typeface="Calibri"/>
            </a:endParaRPr>
          </a:p>
        </p:txBody>
      </p:sp>
      <p:sp>
        <p:nvSpPr>
          <p:cNvPr id="358" name="Google Shape;358;p37"/>
          <p:cNvSpPr/>
          <p:nvPr/>
        </p:nvSpPr>
        <p:spPr>
          <a:xfrm>
            <a:off x="4232250" y="631652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NAND</a:t>
            </a:r>
            <a:endParaRPr sz="1400" b="1" i="0" u="none" strike="noStrike" cap="none">
              <a:solidFill>
                <a:srgbClr val="000000"/>
              </a:solidFill>
              <a:latin typeface="Calibri"/>
              <a:ea typeface="Calibri"/>
              <a:cs typeface="Calibri"/>
              <a:sym typeface="Calibri"/>
            </a:endParaRPr>
          </a:p>
        </p:txBody>
      </p:sp>
      <p:sp>
        <p:nvSpPr>
          <p:cNvPr id="359" name="Google Shape;359;p37"/>
          <p:cNvSpPr txBox="1">
            <a:spLocks noGrp="1"/>
          </p:cNvSpPr>
          <p:nvPr>
            <p:ph type="title"/>
          </p:nvPr>
        </p:nvSpPr>
        <p:spPr>
          <a:xfrm>
            <a:off x="229220" y="29097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360" name="Google Shape;360;p37"/>
          <p:cNvSpPr txBox="1">
            <a:spLocks noGrp="1"/>
          </p:cNvSpPr>
          <p:nvPr>
            <p:ph type="title"/>
          </p:nvPr>
        </p:nvSpPr>
        <p:spPr>
          <a:xfrm>
            <a:off x="229225" y="3827275"/>
            <a:ext cx="2499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E69138"/>
                </a:solidFill>
              </a:rPr>
              <a:t>HARDWARE</a:t>
            </a:r>
            <a:endParaRPr>
              <a:solidFill>
                <a:srgbClr val="E69138"/>
              </a:solidFill>
            </a:endParaRPr>
          </a:p>
        </p:txBody>
      </p:sp>
      <p:sp>
        <p:nvSpPr>
          <p:cNvPr id="361" name="Google Shape;361;p37"/>
          <p:cNvSpPr/>
          <p:nvPr/>
        </p:nvSpPr>
        <p:spPr>
          <a:xfrm>
            <a:off x="4010350" y="1188838"/>
            <a:ext cx="288300" cy="3207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2" name="Google Shape;362;p37"/>
          <p:cNvSpPr/>
          <p:nvPr/>
        </p:nvSpPr>
        <p:spPr>
          <a:xfrm>
            <a:off x="4010350" y="2133188"/>
            <a:ext cx="288300" cy="3207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3" name="Google Shape;363;p37"/>
          <p:cNvSpPr/>
          <p:nvPr/>
        </p:nvSpPr>
        <p:spPr>
          <a:xfrm>
            <a:off x="4806900" y="3896625"/>
            <a:ext cx="288300" cy="2805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4" name="Google Shape;364;p37"/>
          <p:cNvSpPr/>
          <p:nvPr/>
        </p:nvSpPr>
        <p:spPr>
          <a:xfrm>
            <a:off x="441587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5" name="Google Shape;365;p37"/>
          <p:cNvSpPr/>
          <p:nvPr/>
        </p:nvSpPr>
        <p:spPr>
          <a:xfrm>
            <a:off x="5279225" y="4474113"/>
            <a:ext cx="288300" cy="3651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6" name="Google Shape;366;p37"/>
          <p:cNvSpPr/>
          <p:nvPr/>
        </p:nvSpPr>
        <p:spPr>
          <a:xfrm>
            <a:off x="5279225"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7" name="Google Shape;367;p37"/>
          <p:cNvSpPr/>
          <p:nvPr/>
        </p:nvSpPr>
        <p:spPr>
          <a:xfrm>
            <a:off x="4415875" y="5108725"/>
            <a:ext cx="288300" cy="714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8" name="Google Shape;368;p37"/>
          <p:cNvSpPr/>
          <p:nvPr/>
        </p:nvSpPr>
        <p:spPr>
          <a:xfrm>
            <a:off x="5279225" y="566272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9" name="Google Shape;369;p37"/>
          <p:cNvSpPr/>
          <p:nvPr/>
        </p:nvSpPr>
        <p:spPr>
          <a:xfrm rot="3167050">
            <a:off x="5733680" y="5451539"/>
            <a:ext cx="288185" cy="581472"/>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0" name="Google Shape;370;p37"/>
          <p:cNvSpPr/>
          <p:nvPr/>
        </p:nvSpPr>
        <p:spPr>
          <a:xfrm>
            <a:off x="4806900" y="6187875"/>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37"/>
          <p:cNvSpPr/>
          <p:nvPr/>
        </p:nvSpPr>
        <p:spPr>
          <a:xfrm>
            <a:off x="5970400" y="5274025"/>
            <a:ext cx="7224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PC</a:t>
            </a:r>
            <a:endParaRPr sz="1400" b="1" i="0" u="none" strike="noStrike" cap="none">
              <a:solidFill>
                <a:srgbClr val="000000"/>
              </a:solidFill>
              <a:latin typeface="Calibri"/>
              <a:ea typeface="Calibri"/>
              <a:cs typeface="Calibri"/>
              <a:sym typeface="Calibri"/>
            </a:endParaRPr>
          </a:p>
        </p:txBody>
      </p:sp>
      <p:sp>
        <p:nvSpPr>
          <p:cNvPr id="372" name="Google Shape;372;p37"/>
          <p:cNvSpPr/>
          <p:nvPr/>
        </p:nvSpPr>
        <p:spPr>
          <a:xfrm>
            <a:off x="6072750" y="5090370"/>
            <a:ext cx="288300" cy="231000"/>
          </a:xfrm>
          <a:prstGeom prst="downArrow">
            <a:avLst>
              <a:gd name="adj1" fmla="val 50000"/>
              <a:gd name="adj2" fmla="val 50000"/>
            </a:avLst>
          </a:prstGeom>
          <a:solidFill>
            <a:srgbClr val="6AA84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3" name="Google Shape;373;p37"/>
          <p:cNvSpPr/>
          <p:nvPr/>
        </p:nvSpPr>
        <p:spPr>
          <a:xfrm>
            <a:off x="3958275" y="3210775"/>
            <a:ext cx="981000" cy="320700"/>
          </a:xfrm>
          <a:prstGeom prst="roundRect">
            <a:avLst>
              <a:gd name="adj" fmla="val 16667"/>
            </a:avLst>
          </a:prstGeom>
          <a:solidFill>
            <a:srgbClr val="93C47D"/>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274E13"/>
                </a:solidFill>
                <a:latin typeface="Calibri"/>
                <a:ea typeface="Calibri"/>
                <a:cs typeface="Calibri"/>
                <a:sym typeface="Calibri"/>
              </a:rPr>
              <a:t>Assembler</a:t>
            </a:r>
            <a:endParaRPr sz="1200" b="1" i="0" u="none" strike="noStrike" cap="none">
              <a:solidFill>
                <a:srgbClr val="274E13"/>
              </a:solidFill>
              <a:latin typeface="Calibri"/>
              <a:ea typeface="Calibri"/>
              <a:cs typeface="Calibri"/>
              <a:sym typeface="Calibri"/>
            </a:endParaRPr>
          </a:p>
        </p:txBody>
      </p:sp>
      <p:grpSp>
        <p:nvGrpSpPr>
          <p:cNvPr id="374" name="Google Shape;374;p37"/>
          <p:cNvGrpSpPr/>
          <p:nvPr/>
        </p:nvGrpSpPr>
        <p:grpSpPr>
          <a:xfrm>
            <a:off x="4704673" y="3053822"/>
            <a:ext cx="492804" cy="540166"/>
            <a:chOff x="4704173" y="3604372"/>
            <a:chExt cx="492804" cy="540166"/>
          </a:xfrm>
        </p:grpSpPr>
        <p:sp>
          <p:nvSpPr>
            <p:cNvPr id="375" name="Google Shape;375;p37"/>
            <p:cNvSpPr/>
            <p:nvPr/>
          </p:nvSpPr>
          <p:spPr>
            <a:xfrm>
              <a:off x="4806900" y="3726938"/>
              <a:ext cx="288300" cy="417600"/>
            </a:xfrm>
            <a:prstGeom prst="downArrow">
              <a:avLst>
                <a:gd name="adj1" fmla="val 50000"/>
                <a:gd name="adj2" fmla="val 50000"/>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6" name="Google Shape;376;p37"/>
            <p:cNvSpPr/>
            <p:nvPr/>
          </p:nvSpPr>
          <p:spPr>
            <a:xfrm rot="-3063482">
              <a:off x="4767512" y="3616962"/>
              <a:ext cx="142713" cy="231031"/>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7" name="Google Shape;377;p37"/>
            <p:cNvSpPr/>
            <p:nvPr/>
          </p:nvSpPr>
          <p:spPr>
            <a:xfrm rot="3109755">
              <a:off x="4990738" y="3617041"/>
              <a:ext cx="142717" cy="230942"/>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78" name="Google Shape;378;p37"/>
          <p:cNvSpPr txBox="1"/>
          <p:nvPr/>
        </p:nvSpPr>
        <p:spPr>
          <a:xfrm>
            <a:off x="6615150" y="1280575"/>
            <a:ext cx="1781700" cy="806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FFD966"/>
                </a:solidFill>
                <a:latin typeface="Calibri"/>
                <a:ea typeface="Calibri"/>
                <a:cs typeface="Calibri"/>
                <a:sym typeface="Calibri"/>
              </a:rPr>
              <a:t>Focus for the rest of the course</a:t>
            </a:r>
            <a:endParaRPr sz="1500" b="1" i="0" u="none" strike="noStrike" cap="none">
              <a:solidFill>
                <a:srgbClr val="FFD966"/>
              </a:solidFill>
              <a:latin typeface="Calibri"/>
              <a:ea typeface="Calibri"/>
              <a:cs typeface="Calibri"/>
              <a:sym typeface="Calibri"/>
            </a:endParaRPr>
          </a:p>
        </p:txBody>
      </p:sp>
      <p:sp>
        <p:nvSpPr>
          <p:cNvPr id="379" name="Google Shape;379;p37"/>
          <p:cNvSpPr/>
          <p:nvPr/>
        </p:nvSpPr>
        <p:spPr>
          <a:xfrm rot="10800000">
            <a:off x="3303589" y="454767"/>
            <a:ext cx="3320100" cy="2642400"/>
          </a:xfrm>
          <a:prstGeom prst="corner">
            <a:avLst>
              <a:gd name="adj1" fmla="val 76212"/>
              <a:gd name="adj2" fmla="val 59185"/>
            </a:avLst>
          </a:prstGeom>
          <a:noFill/>
          <a:ln w="3810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sp>
        <p:nvSpPr>
          <p:cNvPr id="385" name="Google Shape;385;g7226799cf1_0_2"/>
          <p:cNvSpPr/>
          <p:nvPr/>
        </p:nvSpPr>
        <p:spPr>
          <a:xfrm>
            <a:off x="89100" y="339975"/>
            <a:ext cx="8965800" cy="57021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6" name="Google Shape;386;g7226799cf1_0_2"/>
          <p:cNvSpPr txBox="1">
            <a:spLocks noGrp="1"/>
          </p:cNvSpPr>
          <p:nvPr>
            <p:ph type="title"/>
          </p:nvPr>
        </p:nvSpPr>
        <p:spPr>
          <a:xfrm>
            <a:off x="357020" y="613750"/>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Software</a:t>
            </a:r>
            <a:endParaRPr>
              <a:solidFill>
                <a:srgbClr val="FFFFFF"/>
              </a:solidFill>
            </a:endParaRPr>
          </a:p>
          <a:p>
            <a:pPr marL="0" lvl="0" indent="0" algn="l" rtl="0">
              <a:lnSpc>
                <a:spcPct val="100000"/>
              </a:lnSpc>
              <a:spcBef>
                <a:spcPts val="0"/>
              </a:spcBef>
              <a:spcAft>
                <a:spcPts val="0"/>
              </a:spcAft>
              <a:buSzPts val="1400"/>
              <a:buNone/>
            </a:pPr>
            <a:r>
              <a:rPr lang="en-US">
                <a:solidFill>
                  <a:srgbClr val="FFFFFF"/>
                </a:solidFill>
              </a:rPr>
              <a:t>Overview</a:t>
            </a:r>
            <a:endParaRPr>
              <a:solidFill>
                <a:srgbClr val="FFFFFF"/>
              </a:solidFill>
            </a:endParaRPr>
          </a:p>
        </p:txBody>
      </p:sp>
      <p:sp>
        <p:nvSpPr>
          <p:cNvPr id="387" name="Google Shape;387;g7226799cf1_0_2"/>
          <p:cNvSpPr/>
          <p:nvPr/>
        </p:nvSpPr>
        <p:spPr>
          <a:xfrm>
            <a:off x="2746450" y="3710675"/>
            <a:ext cx="2802300" cy="12000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x86, x86-64</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ARM</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RISC-V</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HACK</a:t>
            </a:r>
            <a:endParaRPr sz="1400" b="1" i="0" u="none" strike="noStrike" cap="none">
              <a:solidFill>
                <a:srgbClr val="FF00FF"/>
              </a:solidFill>
              <a:latin typeface="Calibri"/>
              <a:ea typeface="Calibri"/>
              <a:cs typeface="Calibri"/>
              <a:sym typeface="Calibri"/>
            </a:endParaRPr>
          </a:p>
        </p:txBody>
      </p:sp>
      <p:sp>
        <p:nvSpPr>
          <p:cNvPr id="388" name="Google Shape;388;g7226799cf1_0_2"/>
          <p:cNvSpPr/>
          <p:nvPr/>
        </p:nvSpPr>
        <p:spPr>
          <a:xfrm>
            <a:off x="2961750" y="4018625"/>
            <a:ext cx="1437600" cy="584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389" name="Google Shape;389;g7226799cf1_0_2"/>
          <p:cNvSpPr/>
          <p:nvPr/>
        </p:nvSpPr>
        <p:spPr>
          <a:xfrm>
            <a:off x="5087063" y="5853125"/>
            <a:ext cx="1437600" cy="365100"/>
          </a:xfrm>
          <a:prstGeom prst="rect">
            <a:avLst/>
          </a:prstGeom>
          <a:solidFill>
            <a:srgbClr val="B6D7A8"/>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390" name="Google Shape;390;g7226799cf1_0_2"/>
          <p:cNvSpPr/>
          <p:nvPr/>
        </p:nvSpPr>
        <p:spPr>
          <a:xfrm>
            <a:off x="6142325" y="3710675"/>
            <a:ext cx="2802300" cy="12000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Windows</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macOS</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Unix/Linux</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Android</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Hack OS</a:t>
            </a:r>
            <a:endParaRPr sz="1400" b="1" i="0" u="none" strike="noStrike" cap="none">
              <a:solidFill>
                <a:srgbClr val="FF00FF"/>
              </a:solidFill>
              <a:latin typeface="Calibri"/>
              <a:ea typeface="Calibri"/>
              <a:cs typeface="Calibri"/>
              <a:sym typeface="Calibri"/>
            </a:endParaRPr>
          </a:p>
        </p:txBody>
      </p:sp>
      <p:sp>
        <p:nvSpPr>
          <p:cNvPr id="391" name="Google Shape;391;g7226799cf1_0_2"/>
          <p:cNvSpPr/>
          <p:nvPr/>
        </p:nvSpPr>
        <p:spPr>
          <a:xfrm>
            <a:off x="6388700" y="3994375"/>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392" name="Google Shape;392;g7226799cf1_0_2"/>
          <p:cNvSpPr txBox="1">
            <a:spLocks noGrp="1"/>
          </p:cNvSpPr>
          <p:nvPr>
            <p:ph type="title"/>
          </p:nvPr>
        </p:nvSpPr>
        <p:spPr>
          <a:xfrm>
            <a:off x="229220" y="52800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393" name="Google Shape;393;g7226799cf1_0_2"/>
          <p:cNvSpPr/>
          <p:nvPr/>
        </p:nvSpPr>
        <p:spPr>
          <a:xfrm>
            <a:off x="4813100" y="5221550"/>
            <a:ext cx="981000" cy="320700"/>
          </a:xfrm>
          <a:prstGeom prst="roundRect">
            <a:avLst>
              <a:gd name="adj" fmla="val 16667"/>
            </a:avLst>
          </a:prstGeom>
          <a:solidFill>
            <a:srgbClr val="93C47D"/>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274E13"/>
                </a:solidFill>
                <a:latin typeface="Calibri"/>
                <a:ea typeface="Calibri"/>
                <a:cs typeface="Calibri"/>
                <a:sym typeface="Calibri"/>
              </a:rPr>
              <a:t>Assembler</a:t>
            </a:r>
            <a:endParaRPr sz="1200" b="1" i="0" u="none" strike="noStrike" cap="none">
              <a:solidFill>
                <a:srgbClr val="274E13"/>
              </a:solidFill>
              <a:latin typeface="Calibri"/>
              <a:ea typeface="Calibri"/>
              <a:cs typeface="Calibri"/>
              <a:sym typeface="Calibri"/>
            </a:endParaRPr>
          </a:p>
        </p:txBody>
      </p:sp>
      <p:grpSp>
        <p:nvGrpSpPr>
          <p:cNvPr id="394" name="Google Shape;394;g7226799cf1_0_2"/>
          <p:cNvGrpSpPr/>
          <p:nvPr/>
        </p:nvGrpSpPr>
        <p:grpSpPr>
          <a:xfrm>
            <a:off x="5376419" y="4867085"/>
            <a:ext cx="939284" cy="1029609"/>
            <a:chOff x="4704173" y="3604372"/>
            <a:chExt cx="492804" cy="540166"/>
          </a:xfrm>
        </p:grpSpPr>
        <p:sp>
          <p:nvSpPr>
            <p:cNvPr id="395" name="Google Shape;395;g7226799cf1_0_2"/>
            <p:cNvSpPr/>
            <p:nvPr/>
          </p:nvSpPr>
          <p:spPr>
            <a:xfrm>
              <a:off x="4806900" y="3726938"/>
              <a:ext cx="288300" cy="417600"/>
            </a:xfrm>
            <a:prstGeom prst="downArrow">
              <a:avLst>
                <a:gd name="adj1" fmla="val 50000"/>
                <a:gd name="adj2" fmla="val 50000"/>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6" name="Google Shape;396;g7226799cf1_0_2"/>
            <p:cNvSpPr/>
            <p:nvPr/>
          </p:nvSpPr>
          <p:spPr>
            <a:xfrm rot="-3063482">
              <a:off x="4767512" y="3616962"/>
              <a:ext cx="142713" cy="231031"/>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7" name="Google Shape;397;g7226799cf1_0_2"/>
            <p:cNvSpPr/>
            <p:nvPr/>
          </p:nvSpPr>
          <p:spPr>
            <a:xfrm rot="3109755">
              <a:off x="4990738" y="3617041"/>
              <a:ext cx="142717" cy="230942"/>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98" name="Google Shape;398;g7226799cf1_0_2"/>
          <p:cNvSpPr/>
          <p:nvPr/>
        </p:nvSpPr>
        <p:spPr>
          <a:xfrm>
            <a:off x="2746450" y="2097075"/>
            <a:ext cx="3001800" cy="9969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Java Byte Code</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Jack VM Code</a:t>
            </a:r>
            <a:endParaRPr sz="1400" b="1" i="0" u="none" strike="noStrike" cap="none">
              <a:solidFill>
                <a:srgbClr val="FF00FF"/>
              </a:solidFill>
              <a:latin typeface="Calibri"/>
              <a:ea typeface="Calibri"/>
              <a:cs typeface="Calibri"/>
              <a:sym typeface="Calibri"/>
            </a:endParaRPr>
          </a:p>
        </p:txBody>
      </p:sp>
      <p:sp>
        <p:nvSpPr>
          <p:cNvPr id="399" name="Google Shape;399;g7226799cf1_0_2"/>
          <p:cNvSpPr/>
          <p:nvPr/>
        </p:nvSpPr>
        <p:spPr>
          <a:xfrm>
            <a:off x="2746450" y="479950"/>
            <a:ext cx="2802300" cy="10296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Java</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Python</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C/C++</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Jack</a:t>
            </a:r>
            <a:endParaRPr sz="1400" b="1" i="0" u="none" strike="noStrike" cap="none">
              <a:solidFill>
                <a:srgbClr val="FF00FF"/>
              </a:solidFill>
              <a:latin typeface="Calibri"/>
              <a:ea typeface="Calibri"/>
              <a:cs typeface="Calibri"/>
              <a:sym typeface="Calibri"/>
            </a:endParaRPr>
          </a:p>
        </p:txBody>
      </p:sp>
      <p:sp>
        <p:nvSpPr>
          <p:cNvPr id="400" name="Google Shape;400;g7226799cf1_0_2"/>
          <p:cNvSpPr/>
          <p:nvPr/>
        </p:nvSpPr>
        <p:spPr>
          <a:xfrm>
            <a:off x="2953675" y="702700"/>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401" name="Google Shape;401;g7226799cf1_0_2"/>
          <p:cNvSpPr/>
          <p:nvPr/>
        </p:nvSpPr>
        <p:spPr>
          <a:xfrm>
            <a:off x="2953675" y="2303475"/>
            <a:ext cx="1437600" cy="584100"/>
          </a:xfrm>
          <a:prstGeom prst="rect">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402" name="Google Shape;402;g7226799cf1_0_2"/>
          <p:cNvSpPr/>
          <p:nvPr/>
        </p:nvSpPr>
        <p:spPr>
          <a:xfrm>
            <a:off x="3069575" y="3241975"/>
            <a:ext cx="1050900" cy="320700"/>
          </a:xfrm>
          <a:prstGeom prst="roundRect">
            <a:avLst>
              <a:gd name="adj" fmla="val 16667"/>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Compiler</a:t>
            </a:r>
            <a:endParaRPr sz="1200" b="1" i="0" u="none" strike="noStrike" cap="none">
              <a:solidFill>
                <a:srgbClr val="7F6000"/>
              </a:solidFill>
              <a:latin typeface="Calibri"/>
              <a:ea typeface="Calibri"/>
              <a:cs typeface="Calibri"/>
              <a:sym typeface="Calibri"/>
            </a:endParaRPr>
          </a:p>
        </p:txBody>
      </p:sp>
      <p:sp>
        <p:nvSpPr>
          <p:cNvPr id="403" name="Google Shape;403;g7226799cf1_0_2"/>
          <p:cNvSpPr/>
          <p:nvPr/>
        </p:nvSpPr>
        <p:spPr>
          <a:xfrm>
            <a:off x="3069575" y="1642963"/>
            <a:ext cx="1050900" cy="320700"/>
          </a:xfrm>
          <a:prstGeom prst="roundRect">
            <a:avLst>
              <a:gd name="adj" fmla="val 16667"/>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Compiler</a:t>
            </a:r>
            <a:endParaRPr sz="1200" b="1" i="0" u="none" strike="noStrike" cap="none">
              <a:solidFill>
                <a:srgbClr val="7F6000"/>
              </a:solidFill>
              <a:latin typeface="Calibri"/>
              <a:ea typeface="Calibri"/>
              <a:cs typeface="Calibri"/>
              <a:sym typeface="Calibri"/>
            </a:endParaRPr>
          </a:p>
        </p:txBody>
      </p:sp>
      <p:sp>
        <p:nvSpPr>
          <p:cNvPr id="404" name="Google Shape;404;g7226799cf1_0_2"/>
          <p:cNvSpPr/>
          <p:nvPr/>
        </p:nvSpPr>
        <p:spPr>
          <a:xfrm>
            <a:off x="3949600" y="1576213"/>
            <a:ext cx="396000" cy="4542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5" name="Google Shape;405;g7226799cf1_0_2"/>
          <p:cNvSpPr/>
          <p:nvPr/>
        </p:nvSpPr>
        <p:spPr>
          <a:xfrm>
            <a:off x="4120475" y="3241975"/>
            <a:ext cx="1511700" cy="320700"/>
          </a:xfrm>
          <a:prstGeom prst="roundRect">
            <a:avLst>
              <a:gd name="adj" fmla="val 16667"/>
            </a:avLst>
          </a:prstGeom>
          <a:solidFill>
            <a:srgbClr val="FFE599"/>
          </a:solidFill>
          <a:ln>
            <a:noFill/>
          </a:ln>
          <a:effectLst>
            <a:outerShdw blurRad="57150" dist="19050" dir="5400000" algn="bl" rotWithShape="0">
              <a:srgbClr val="000000">
                <a:alpha val="49411"/>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(VM Translator)</a:t>
            </a:r>
            <a:endParaRPr sz="1200" b="1" i="0" u="none" strike="noStrike" cap="none">
              <a:solidFill>
                <a:srgbClr val="7F6000"/>
              </a:solidFill>
              <a:latin typeface="Calibri"/>
              <a:ea typeface="Calibri"/>
              <a:cs typeface="Calibri"/>
              <a:sym typeface="Calibri"/>
            </a:endParaRPr>
          </a:p>
        </p:txBody>
      </p:sp>
      <p:sp>
        <p:nvSpPr>
          <p:cNvPr id="406" name="Google Shape;406;g7226799cf1_0_2"/>
          <p:cNvSpPr/>
          <p:nvPr/>
        </p:nvSpPr>
        <p:spPr>
          <a:xfrm>
            <a:off x="3949600" y="3175213"/>
            <a:ext cx="396000" cy="4542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Inside the Assembler</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Producing Machine Code</a:t>
            </a:r>
          </a:p>
          <a:p>
            <a:pPr marL="640080" lvl="1" indent="-283464" algn="l" rtl="0">
              <a:lnSpc>
                <a:spcPct val="110000"/>
              </a:lnSpc>
              <a:spcBef>
                <a:spcPts val="24"/>
              </a:spcBef>
              <a:spcAft>
                <a:spcPts val="0"/>
              </a:spcAft>
              <a:buSzPts val="2420"/>
              <a:buChar char="▪"/>
            </a:pPr>
            <a:r>
              <a:rPr lang="en-US" dirty="0">
                <a:solidFill>
                  <a:schemeClr val="tx1"/>
                </a:solidFill>
              </a:rPr>
              <a:t>Parsing, Symbols, Encoding</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dirty="0"/>
              <a:t>The Software Stack</a:t>
            </a:r>
            <a:endParaRPr dirty="0"/>
          </a:p>
          <a:p>
            <a:pPr marL="640080" lvl="1" indent="-283464" algn="l" rtl="0">
              <a:lnSpc>
                <a:spcPct val="110000"/>
              </a:lnSpc>
              <a:spcBef>
                <a:spcPts val="24"/>
              </a:spcBef>
              <a:spcAft>
                <a:spcPts val="0"/>
              </a:spcAft>
              <a:buSzPts val="2420"/>
              <a:buChar char="▪"/>
            </a:pPr>
            <a:r>
              <a:rPr lang="en-US" dirty="0"/>
              <a:t>Roadmap of Hardware and Software Components</a:t>
            </a:r>
          </a:p>
          <a:p>
            <a:pPr marL="640080" lvl="1" indent="-283464" algn="l" rtl="0">
              <a:lnSpc>
                <a:spcPct val="110000"/>
              </a:lnSpc>
              <a:spcBef>
                <a:spcPts val="24"/>
              </a:spcBef>
              <a:spcAft>
                <a:spcPts val="0"/>
              </a:spcAft>
              <a:buSzPts val="2420"/>
              <a:buChar char="▪"/>
            </a:pPr>
            <a:endParaRPr lang="en-US" sz="2600" dirty="0"/>
          </a:p>
          <a:p>
            <a:pPr marL="347472" lvl="0" indent="-347472"/>
            <a:r>
              <a:rPr lang="en-US" b="1" dirty="0">
                <a:solidFill>
                  <a:srgbClr val="4A2A85"/>
                </a:solidFill>
              </a:rPr>
              <a:t>Compilers Overview</a:t>
            </a:r>
          </a:p>
          <a:p>
            <a:pPr marL="640080" lvl="1" indent="-283464"/>
            <a:r>
              <a:rPr lang="en-US" b="1" dirty="0">
                <a:solidFill>
                  <a:srgbClr val="4A2A85"/>
                </a:solidFill>
              </a:rPr>
              <a:t>Roadmap of Hardware and Software Components</a:t>
            </a:r>
          </a:p>
          <a:p>
            <a:pPr marL="640080" lvl="1" indent="-283464"/>
            <a:endParaRPr lang="en-US" dirty="0"/>
          </a:p>
          <a:p>
            <a:pPr marL="347472" lvl="0" indent="-347472"/>
            <a:r>
              <a:rPr lang="en-US" dirty="0">
                <a:solidFill>
                  <a:schemeClr val="tx1"/>
                </a:solidFill>
              </a:rPr>
              <a:t>Hack CPU Logic Example: </a:t>
            </a:r>
            <a:r>
              <a:rPr lang="en-US" dirty="0" err="1">
                <a:solidFill>
                  <a:schemeClr val="tx1"/>
                </a:solidFill>
              </a:rPr>
              <a:t>writeM</a:t>
            </a:r>
            <a:endParaRPr lang="en-US" dirty="0">
              <a:solidFill>
                <a:schemeClr val="tx1"/>
              </a:solidFill>
            </a:endParaRPr>
          </a:p>
          <a:p>
            <a:pPr marL="640080" lvl="1" indent="-283464"/>
            <a:r>
              <a:rPr lang="en-US" dirty="0">
                <a:solidFill>
                  <a:schemeClr val="tx1"/>
                </a:solidFill>
              </a:rPr>
              <a:t>Project 6 CPU Logic Exercise</a:t>
            </a:r>
          </a:p>
          <a:p>
            <a:pPr marL="640080" lvl="1" indent="-283464"/>
            <a:endParaRPr lang="en-US" dirty="0"/>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spTree>
    <p:extLst>
      <p:ext uri="{BB962C8B-B14F-4D97-AF65-F5344CB8AC3E}">
        <p14:creationId xmlns:p14="http://schemas.microsoft.com/office/powerpoint/2010/main" val="2867343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7"/>
          <p:cNvSpPr/>
          <p:nvPr/>
        </p:nvSpPr>
        <p:spPr>
          <a:xfrm>
            <a:off x="89100" y="339975"/>
            <a:ext cx="8965800" cy="5702100"/>
          </a:xfrm>
          <a:prstGeom prst="rect">
            <a:avLst/>
          </a:prstGeom>
          <a:solidFill>
            <a:srgbClr val="76A5A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3" name="Google Shape;133;p7"/>
          <p:cNvSpPr txBox="1">
            <a:spLocks noGrp="1"/>
          </p:cNvSpPr>
          <p:nvPr>
            <p:ph type="title"/>
          </p:nvPr>
        </p:nvSpPr>
        <p:spPr>
          <a:xfrm>
            <a:off x="357020" y="613750"/>
            <a:ext cx="21006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FFFFFF"/>
                </a:solidFill>
              </a:rPr>
              <a:t>Software</a:t>
            </a:r>
            <a:endParaRPr>
              <a:solidFill>
                <a:srgbClr val="FFFFFF"/>
              </a:solidFill>
            </a:endParaRPr>
          </a:p>
          <a:p>
            <a:pPr marL="0" lvl="0" indent="0" algn="l" rtl="0">
              <a:lnSpc>
                <a:spcPct val="100000"/>
              </a:lnSpc>
              <a:spcBef>
                <a:spcPts val="0"/>
              </a:spcBef>
              <a:spcAft>
                <a:spcPts val="0"/>
              </a:spcAft>
              <a:buSzPts val="1400"/>
              <a:buNone/>
            </a:pPr>
            <a:r>
              <a:rPr lang="en-US">
                <a:solidFill>
                  <a:srgbClr val="FFFFFF"/>
                </a:solidFill>
              </a:rPr>
              <a:t>Overview</a:t>
            </a:r>
            <a:endParaRPr>
              <a:solidFill>
                <a:srgbClr val="FFFFFF"/>
              </a:solidFill>
            </a:endParaRPr>
          </a:p>
        </p:txBody>
      </p:sp>
      <p:sp>
        <p:nvSpPr>
          <p:cNvPr id="134" name="Google Shape;134;p7"/>
          <p:cNvSpPr/>
          <p:nvPr/>
        </p:nvSpPr>
        <p:spPr>
          <a:xfrm>
            <a:off x="2746450" y="3710675"/>
            <a:ext cx="2802300" cy="12000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x86, x86-64</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ARM</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RISC-V</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HACK</a:t>
            </a:r>
            <a:endParaRPr sz="1400" b="1" i="0" u="none" strike="noStrike" cap="none">
              <a:solidFill>
                <a:srgbClr val="FF00FF"/>
              </a:solidFill>
              <a:latin typeface="Calibri"/>
              <a:ea typeface="Calibri"/>
              <a:cs typeface="Calibri"/>
              <a:sym typeface="Calibri"/>
            </a:endParaRPr>
          </a:p>
        </p:txBody>
      </p:sp>
      <p:sp>
        <p:nvSpPr>
          <p:cNvPr id="135" name="Google Shape;135;p7"/>
          <p:cNvSpPr/>
          <p:nvPr/>
        </p:nvSpPr>
        <p:spPr>
          <a:xfrm>
            <a:off x="2961750" y="4018625"/>
            <a:ext cx="1437600" cy="584100"/>
          </a:xfrm>
          <a:prstGeom prst="rect">
            <a:avLst/>
          </a:prstGeom>
          <a:solidFill>
            <a:srgbClr val="B6D7A8"/>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Assembly Language</a:t>
            </a:r>
            <a:endParaRPr sz="1400" b="1" i="0" u="none" strike="noStrike" cap="none">
              <a:solidFill>
                <a:srgbClr val="000000"/>
              </a:solidFill>
              <a:latin typeface="Calibri"/>
              <a:ea typeface="Calibri"/>
              <a:cs typeface="Calibri"/>
              <a:sym typeface="Calibri"/>
            </a:endParaRPr>
          </a:p>
        </p:txBody>
      </p:sp>
      <p:sp>
        <p:nvSpPr>
          <p:cNvPr id="136" name="Google Shape;136;p7"/>
          <p:cNvSpPr/>
          <p:nvPr/>
        </p:nvSpPr>
        <p:spPr>
          <a:xfrm>
            <a:off x="5087063" y="5853125"/>
            <a:ext cx="1437600" cy="365100"/>
          </a:xfrm>
          <a:prstGeom prst="rect">
            <a:avLst/>
          </a:prstGeom>
          <a:solidFill>
            <a:srgbClr val="B6D7A8"/>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Machine Code</a:t>
            </a:r>
            <a:endParaRPr sz="1400" b="1" i="0" u="none" strike="noStrike" cap="none">
              <a:solidFill>
                <a:srgbClr val="000000"/>
              </a:solidFill>
              <a:latin typeface="Calibri"/>
              <a:ea typeface="Calibri"/>
              <a:cs typeface="Calibri"/>
              <a:sym typeface="Calibri"/>
            </a:endParaRPr>
          </a:p>
        </p:txBody>
      </p:sp>
      <p:sp>
        <p:nvSpPr>
          <p:cNvPr id="137" name="Google Shape;137;p7"/>
          <p:cNvSpPr/>
          <p:nvPr/>
        </p:nvSpPr>
        <p:spPr>
          <a:xfrm>
            <a:off x="6142325" y="3710675"/>
            <a:ext cx="2802300" cy="12000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Windows</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Mac</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Unix/Linux</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Android</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Hack OS</a:t>
            </a:r>
            <a:endParaRPr sz="1400" b="1" i="0" u="none" strike="noStrike" cap="none">
              <a:solidFill>
                <a:srgbClr val="FF00FF"/>
              </a:solidFill>
              <a:latin typeface="Calibri"/>
              <a:ea typeface="Calibri"/>
              <a:cs typeface="Calibri"/>
              <a:sym typeface="Calibri"/>
            </a:endParaRPr>
          </a:p>
        </p:txBody>
      </p:sp>
      <p:sp>
        <p:nvSpPr>
          <p:cNvPr id="138" name="Google Shape;138;p7"/>
          <p:cNvSpPr/>
          <p:nvPr/>
        </p:nvSpPr>
        <p:spPr>
          <a:xfrm>
            <a:off x="6388700" y="3994375"/>
            <a:ext cx="1437600" cy="584100"/>
          </a:xfrm>
          <a:prstGeom prst="rect">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Operating System</a:t>
            </a:r>
            <a:endParaRPr sz="1400" b="1" i="0" u="none" strike="noStrike" cap="none">
              <a:solidFill>
                <a:srgbClr val="000000"/>
              </a:solidFill>
              <a:latin typeface="Calibri"/>
              <a:ea typeface="Calibri"/>
              <a:cs typeface="Calibri"/>
              <a:sym typeface="Calibri"/>
            </a:endParaRPr>
          </a:p>
        </p:txBody>
      </p:sp>
      <p:sp>
        <p:nvSpPr>
          <p:cNvPr id="139" name="Google Shape;139;p7"/>
          <p:cNvSpPr txBox="1">
            <a:spLocks noGrp="1"/>
          </p:cNvSpPr>
          <p:nvPr>
            <p:ph type="title"/>
          </p:nvPr>
        </p:nvSpPr>
        <p:spPr>
          <a:xfrm>
            <a:off x="229220" y="5280075"/>
            <a:ext cx="23562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solidFill>
                  <a:srgbClr val="45818E"/>
                </a:solidFill>
              </a:rPr>
              <a:t>SOFTWARE</a:t>
            </a:r>
            <a:endParaRPr>
              <a:solidFill>
                <a:srgbClr val="45818E"/>
              </a:solidFill>
            </a:endParaRPr>
          </a:p>
        </p:txBody>
      </p:sp>
      <p:sp>
        <p:nvSpPr>
          <p:cNvPr id="140" name="Google Shape;140;p7"/>
          <p:cNvSpPr/>
          <p:nvPr/>
        </p:nvSpPr>
        <p:spPr>
          <a:xfrm>
            <a:off x="4813100" y="5221550"/>
            <a:ext cx="981000" cy="320700"/>
          </a:xfrm>
          <a:prstGeom prst="roundRect">
            <a:avLst>
              <a:gd name="adj" fmla="val 16667"/>
            </a:avLst>
          </a:prstGeom>
          <a:solidFill>
            <a:srgbClr val="93C47D"/>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274E13"/>
                </a:solidFill>
                <a:latin typeface="Calibri"/>
                <a:ea typeface="Calibri"/>
                <a:cs typeface="Calibri"/>
                <a:sym typeface="Calibri"/>
              </a:rPr>
              <a:t>Assembler</a:t>
            </a:r>
            <a:endParaRPr sz="1200" b="1" i="0" u="none" strike="noStrike" cap="none">
              <a:solidFill>
                <a:srgbClr val="274E13"/>
              </a:solidFill>
              <a:latin typeface="Calibri"/>
              <a:ea typeface="Calibri"/>
              <a:cs typeface="Calibri"/>
              <a:sym typeface="Calibri"/>
            </a:endParaRPr>
          </a:p>
        </p:txBody>
      </p:sp>
      <p:grpSp>
        <p:nvGrpSpPr>
          <p:cNvPr id="141" name="Google Shape;141;p7"/>
          <p:cNvGrpSpPr/>
          <p:nvPr/>
        </p:nvGrpSpPr>
        <p:grpSpPr>
          <a:xfrm>
            <a:off x="5376420" y="4867084"/>
            <a:ext cx="939284" cy="1029610"/>
            <a:chOff x="4704173" y="3604372"/>
            <a:chExt cx="492804" cy="540166"/>
          </a:xfrm>
        </p:grpSpPr>
        <p:sp>
          <p:nvSpPr>
            <p:cNvPr id="142" name="Google Shape;142;p7"/>
            <p:cNvSpPr/>
            <p:nvPr/>
          </p:nvSpPr>
          <p:spPr>
            <a:xfrm>
              <a:off x="4806900" y="3726938"/>
              <a:ext cx="288300" cy="417600"/>
            </a:xfrm>
            <a:prstGeom prst="downArrow">
              <a:avLst>
                <a:gd name="adj1" fmla="val 50000"/>
                <a:gd name="adj2" fmla="val 50000"/>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3" name="Google Shape;143;p7"/>
            <p:cNvSpPr/>
            <p:nvPr/>
          </p:nvSpPr>
          <p:spPr>
            <a:xfrm rot="-3063482">
              <a:off x="4767512" y="3616962"/>
              <a:ext cx="142713" cy="231031"/>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4" name="Google Shape;144;p7"/>
            <p:cNvSpPr/>
            <p:nvPr/>
          </p:nvSpPr>
          <p:spPr>
            <a:xfrm rot="3109755">
              <a:off x="4990738" y="3617041"/>
              <a:ext cx="142717" cy="230942"/>
            </a:xfrm>
            <a:prstGeom prst="rect">
              <a:avLst/>
            </a:prstGeom>
            <a:solidFill>
              <a:srgbClr val="38761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5" name="Google Shape;145;p7"/>
          <p:cNvSpPr/>
          <p:nvPr/>
        </p:nvSpPr>
        <p:spPr>
          <a:xfrm>
            <a:off x="2746450" y="2097075"/>
            <a:ext cx="3001800" cy="9969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Java Byte Code</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Jack VM Code</a:t>
            </a:r>
            <a:endParaRPr sz="1400" b="1" i="0" u="none" strike="noStrike" cap="none">
              <a:solidFill>
                <a:srgbClr val="FF00FF"/>
              </a:solidFill>
              <a:latin typeface="Calibri"/>
              <a:ea typeface="Calibri"/>
              <a:cs typeface="Calibri"/>
              <a:sym typeface="Calibri"/>
            </a:endParaRPr>
          </a:p>
        </p:txBody>
      </p:sp>
      <p:sp>
        <p:nvSpPr>
          <p:cNvPr id="146" name="Google Shape;146;p7"/>
          <p:cNvSpPr/>
          <p:nvPr/>
        </p:nvSpPr>
        <p:spPr>
          <a:xfrm>
            <a:off x="2746450" y="479950"/>
            <a:ext cx="2802300" cy="1029600"/>
          </a:xfrm>
          <a:prstGeom prst="rect">
            <a:avLst/>
          </a:prstGeom>
          <a:solidFill>
            <a:srgbClr val="EFEFEF"/>
          </a:solid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Java</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Python</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C/C++</a:t>
            </a:r>
            <a:endParaRPr sz="1400" b="1"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1" i="0" u="none" strike="noStrike" cap="none">
                <a:solidFill>
                  <a:srgbClr val="FF00FF"/>
                </a:solidFill>
                <a:latin typeface="Calibri"/>
                <a:ea typeface="Calibri"/>
                <a:cs typeface="Calibri"/>
                <a:sym typeface="Calibri"/>
              </a:rPr>
              <a:t>Jack</a:t>
            </a:r>
            <a:endParaRPr sz="1400" b="1" i="0" u="none" strike="noStrike" cap="none">
              <a:solidFill>
                <a:srgbClr val="FF00FF"/>
              </a:solidFill>
              <a:latin typeface="Calibri"/>
              <a:ea typeface="Calibri"/>
              <a:cs typeface="Calibri"/>
              <a:sym typeface="Calibri"/>
            </a:endParaRPr>
          </a:p>
        </p:txBody>
      </p:sp>
      <p:sp>
        <p:nvSpPr>
          <p:cNvPr id="147" name="Google Shape;147;p7"/>
          <p:cNvSpPr/>
          <p:nvPr/>
        </p:nvSpPr>
        <p:spPr>
          <a:xfrm>
            <a:off x="2953675" y="702700"/>
            <a:ext cx="1437600" cy="584100"/>
          </a:xfrm>
          <a:prstGeom prst="rect">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High-Level Language</a:t>
            </a:r>
            <a:endParaRPr sz="1400" b="1" i="0" u="none" strike="noStrike" cap="none">
              <a:solidFill>
                <a:srgbClr val="000000"/>
              </a:solidFill>
              <a:latin typeface="Calibri"/>
              <a:ea typeface="Calibri"/>
              <a:cs typeface="Calibri"/>
              <a:sym typeface="Calibri"/>
            </a:endParaRPr>
          </a:p>
        </p:txBody>
      </p:sp>
      <p:sp>
        <p:nvSpPr>
          <p:cNvPr id="148" name="Google Shape;148;p7"/>
          <p:cNvSpPr/>
          <p:nvPr/>
        </p:nvSpPr>
        <p:spPr>
          <a:xfrm>
            <a:off x="2953675" y="2303475"/>
            <a:ext cx="1437600" cy="584100"/>
          </a:xfrm>
          <a:prstGeom prst="rect">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Intermediate Language(s)</a:t>
            </a:r>
            <a:endParaRPr sz="1400" b="1" i="0" u="none" strike="noStrike" cap="none">
              <a:solidFill>
                <a:srgbClr val="000000"/>
              </a:solidFill>
              <a:latin typeface="Calibri"/>
              <a:ea typeface="Calibri"/>
              <a:cs typeface="Calibri"/>
              <a:sym typeface="Calibri"/>
            </a:endParaRPr>
          </a:p>
        </p:txBody>
      </p:sp>
      <p:sp>
        <p:nvSpPr>
          <p:cNvPr id="149" name="Google Shape;149;p7"/>
          <p:cNvSpPr/>
          <p:nvPr/>
        </p:nvSpPr>
        <p:spPr>
          <a:xfrm>
            <a:off x="3069575" y="3241975"/>
            <a:ext cx="1050900" cy="320700"/>
          </a:xfrm>
          <a:prstGeom prst="roundRect">
            <a:avLst>
              <a:gd name="adj" fmla="val 16667"/>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Compiler</a:t>
            </a:r>
            <a:endParaRPr sz="1200" b="1" i="0" u="none" strike="noStrike" cap="none">
              <a:solidFill>
                <a:srgbClr val="7F6000"/>
              </a:solidFill>
              <a:latin typeface="Calibri"/>
              <a:ea typeface="Calibri"/>
              <a:cs typeface="Calibri"/>
              <a:sym typeface="Calibri"/>
            </a:endParaRPr>
          </a:p>
        </p:txBody>
      </p:sp>
      <p:sp>
        <p:nvSpPr>
          <p:cNvPr id="150" name="Google Shape;150;p7"/>
          <p:cNvSpPr/>
          <p:nvPr/>
        </p:nvSpPr>
        <p:spPr>
          <a:xfrm>
            <a:off x="3069575" y="1642963"/>
            <a:ext cx="1050900" cy="320700"/>
          </a:xfrm>
          <a:prstGeom prst="roundRect">
            <a:avLst>
              <a:gd name="adj" fmla="val 16667"/>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Compiler</a:t>
            </a:r>
            <a:endParaRPr sz="1200" b="1" i="0" u="none" strike="noStrike" cap="none">
              <a:solidFill>
                <a:srgbClr val="7F6000"/>
              </a:solidFill>
              <a:latin typeface="Calibri"/>
              <a:ea typeface="Calibri"/>
              <a:cs typeface="Calibri"/>
              <a:sym typeface="Calibri"/>
            </a:endParaRPr>
          </a:p>
        </p:txBody>
      </p:sp>
      <p:sp>
        <p:nvSpPr>
          <p:cNvPr id="151" name="Google Shape;151;p7"/>
          <p:cNvSpPr/>
          <p:nvPr/>
        </p:nvSpPr>
        <p:spPr>
          <a:xfrm>
            <a:off x="3949600" y="1576213"/>
            <a:ext cx="396000" cy="4542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7"/>
          <p:cNvSpPr/>
          <p:nvPr/>
        </p:nvSpPr>
        <p:spPr>
          <a:xfrm>
            <a:off x="4120475" y="3241975"/>
            <a:ext cx="1511700" cy="320700"/>
          </a:xfrm>
          <a:prstGeom prst="roundRect">
            <a:avLst>
              <a:gd name="adj" fmla="val 16667"/>
            </a:avLst>
          </a:prstGeom>
          <a:solidFill>
            <a:srgbClr val="FFE599"/>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F6000"/>
                </a:solidFill>
                <a:latin typeface="Calibri"/>
                <a:ea typeface="Calibri"/>
                <a:cs typeface="Calibri"/>
                <a:sym typeface="Calibri"/>
              </a:rPr>
              <a:t>(VM Translator)</a:t>
            </a:r>
            <a:endParaRPr sz="1200" b="1" i="0" u="none" strike="noStrike" cap="none">
              <a:solidFill>
                <a:srgbClr val="7F6000"/>
              </a:solidFill>
              <a:latin typeface="Calibri"/>
              <a:ea typeface="Calibri"/>
              <a:cs typeface="Calibri"/>
              <a:sym typeface="Calibri"/>
            </a:endParaRPr>
          </a:p>
        </p:txBody>
      </p:sp>
      <p:sp>
        <p:nvSpPr>
          <p:cNvPr id="153" name="Google Shape;153;p7"/>
          <p:cNvSpPr/>
          <p:nvPr/>
        </p:nvSpPr>
        <p:spPr>
          <a:xfrm>
            <a:off x="3949600" y="3175213"/>
            <a:ext cx="396000" cy="454200"/>
          </a:xfrm>
          <a:prstGeom prst="downArrow">
            <a:avLst>
              <a:gd name="adj1" fmla="val 50000"/>
              <a:gd name="adj2" fmla="val 50000"/>
            </a:avLst>
          </a:prstGeom>
          <a:solidFill>
            <a:srgbClr val="F1C23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4" name="Google Shape;154;p7"/>
          <p:cNvSpPr/>
          <p:nvPr/>
        </p:nvSpPr>
        <p:spPr>
          <a:xfrm rot="-5400000" flipH="1">
            <a:off x="971650" y="2482000"/>
            <a:ext cx="2831700" cy="619200"/>
          </a:xfrm>
          <a:prstGeom prst="uturnArrow">
            <a:avLst>
              <a:gd name="adj1" fmla="val 39660"/>
              <a:gd name="adj2" fmla="val 25000"/>
              <a:gd name="adj3" fmla="val 25000"/>
              <a:gd name="adj4" fmla="val 49545"/>
              <a:gd name="adj5" fmla="val 100000"/>
            </a:avLst>
          </a:prstGeom>
          <a:solidFill>
            <a:srgbClr val="E6913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5" name="Google Shape;155;p7"/>
          <p:cNvSpPr txBox="1"/>
          <p:nvPr/>
        </p:nvSpPr>
        <p:spPr>
          <a:xfrm>
            <a:off x="631596" y="2963925"/>
            <a:ext cx="1446304" cy="4542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US" sz="1400" b="1" i="0" u="none" strike="noStrike" cap="none" dirty="0">
                <a:solidFill>
                  <a:srgbClr val="783F04"/>
                </a:solidFill>
                <a:latin typeface="Calibri"/>
                <a:ea typeface="Calibri"/>
                <a:cs typeface="Calibri"/>
                <a:sym typeface="Calibri"/>
              </a:rPr>
              <a:t>(Project 8)</a:t>
            </a:r>
            <a:endParaRPr sz="1400" b="1" i="0" u="none" strike="noStrike" cap="none" dirty="0">
              <a:solidFill>
                <a:srgbClr val="783F04"/>
              </a:solidFill>
              <a:latin typeface="Calibri"/>
              <a:ea typeface="Calibri"/>
              <a:cs typeface="Calibri"/>
              <a:sym typeface="Calibri"/>
            </a:endParaRPr>
          </a:p>
        </p:txBody>
      </p:sp>
      <p:sp>
        <p:nvSpPr>
          <p:cNvPr id="156" name="Google Shape;156;p7"/>
          <p:cNvSpPr/>
          <p:nvPr/>
        </p:nvSpPr>
        <p:spPr>
          <a:xfrm>
            <a:off x="1153400" y="2631238"/>
            <a:ext cx="1050900" cy="320700"/>
          </a:xfrm>
          <a:prstGeom prst="roundRect">
            <a:avLst>
              <a:gd name="adj" fmla="val 16667"/>
            </a:avLst>
          </a:prstGeom>
          <a:solidFill>
            <a:srgbClr val="F9CB9C"/>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783F04"/>
                </a:solidFill>
                <a:latin typeface="Calibri"/>
                <a:ea typeface="Calibri"/>
                <a:cs typeface="Calibri"/>
                <a:sym typeface="Calibri"/>
              </a:rPr>
              <a:t>Compiler</a:t>
            </a:r>
            <a:endParaRPr sz="1200" b="1" i="0" u="none" strike="noStrike" cap="none">
              <a:solidFill>
                <a:srgbClr val="783F04"/>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5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Compiler: Goal</a:t>
            </a:r>
            <a:endParaRPr/>
          </a:p>
        </p:txBody>
      </p:sp>
      <p:sp>
        <p:nvSpPr>
          <p:cNvPr id="163" name="Google Shape;163;p5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24</a:t>
            </a:fld>
            <a:endParaRPr/>
          </a:p>
        </p:txBody>
      </p:sp>
      <p:sp>
        <p:nvSpPr>
          <p:cNvPr id="164" name="Google Shape;164;p53"/>
          <p:cNvSpPr/>
          <p:nvPr/>
        </p:nvSpPr>
        <p:spPr>
          <a:xfrm>
            <a:off x="425024" y="1250649"/>
            <a:ext cx="3211799" cy="2029275"/>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public int fact(int n)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if (n == 0)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 else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n * fact(n - 1);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a:t>
            </a:r>
            <a:endParaRPr sz="1400" b="1" i="0" u="none" strike="noStrike" cap="none">
              <a:solidFill>
                <a:schemeClr val="dk1"/>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High-Level Language</a:t>
            </a:r>
            <a:endParaRPr sz="1300" b="0" i="0" u="none" strike="noStrike" cap="none">
              <a:solidFill>
                <a:schemeClr val="dk1"/>
              </a:solidFill>
              <a:latin typeface="Calibri"/>
              <a:ea typeface="Calibri"/>
              <a:cs typeface="Calibri"/>
              <a:sym typeface="Calibri"/>
            </a:endParaRPr>
          </a:p>
        </p:txBody>
      </p:sp>
      <p:sp>
        <p:nvSpPr>
          <p:cNvPr id="165" name="Google Shape;165;p53"/>
          <p:cNvSpPr/>
          <p:nvPr/>
        </p:nvSpPr>
        <p:spPr>
          <a:xfrm>
            <a:off x="5763639" y="1846264"/>
            <a:ext cx="2877600" cy="1867897"/>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(fact)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M=M+1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D=A</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@ifbranch</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D;JEQ</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Assembly Language</a:t>
            </a:r>
            <a:endParaRPr sz="1300" b="0" i="0" u="none" strike="noStrike" cap="none">
              <a:solidFill>
                <a:schemeClr val="dk1"/>
              </a:solidFill>
              <a:latin typeface="Calibri"/>
              <a:ea typeface="Calibri"/>
              <a:cs typeface="Calibri"/>
              <a:sym typeface="Calibri"/>
            </a:endParaRPr>
          </a:p>
        </p:txBody>
      </p:sp>
      <p:sp>
        <p:nvSpPr>
          <p:cNvPr id="166" name="Google Shape;166;p53"/>
          <p:cNvSpPr/>
          <p:nvPr/>
        </p:nvSpPr>
        <p:spPr>
          <a:xfrm rot="10800000" flipH="1">
            <a:off x="1429625" y="44389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53"/>
          <p:cNvSpPr/>
          <p:nvPr/>
        </p:nvSpPr>
        <p:spPr>
          <a:xfrm rot="5400000" flipH="1">
            <a:off x="5977350" y="42252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8" name="Google Shape;168;p53"/>
          <p:cNvSpPr/>
          <p:nvPr/>
        </p:nvSpPr>
        <p:spPr>
          <a:xfrm>
            <a:off x="3425025" y="5275595"/>
            <a:ext cx="2263200" cy="9960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B45F06"/>
                </a:solidFill>
                <a:latin typeface="Calibri"/>
                <a:ea typeface="Calibri"/>
                <a:cs typeface="Calibri"/>
                <a:sym typeface="Calibri"/>
              </a:rPr>
              <a:t>Compiler</a:t>
            </a:r>
            <a:endParaRPr sz="2400" b="1" i="0" u="none" strike="noStrike" cap="none">
              <a:solidFill>
                <a:srgbClr val="B45F06"/>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8"/>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Compiler: Goal</a:t>
            </a:r>
            <a:endParaRPr/>
          </a:p>
        </p:txBody>
      </p:sp>
      <p:sp>
        <p:nvSpPr>
          <p:cNvPr id="175" name="Google Shape;175;p8"/>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25</a:t>
            </a:fld>
            <a:endParaRPr/>
          </a:p>
        </p:txBody>
      </p:sp>
      <p:sp>
        <p:nvSpPr>
          <p:cNvPr id="176" name="Google Shape;176;p8"/>
          <p:cNvSpPr/>
          <p:nvPr/>
        </p:nvSpPr>
        <p:spPr>
          <a:xfrm>
            <a:off x="425024" y="1250649"/>
            <a:ext cx="3211799" cy="2029275"/>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public int fact(int n)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if (n == 0)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 else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n * fact(n - 1);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a:t>
            </a:r>
            <a:endParaRPr sz="1400" b="1" i="0" u="none" strike="noStrike" cap="none">
              <a:solidFill>
                <a:schemeClr val="dk1"/>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High-Level Language</a:t>
            </a:r>
            <a:endParaRPr sz="1300" b="0" i="0" u="none" strike="noStrike" cap="none">
              <a:solidFill>
                <a:schemeClr val="dk1"/>
              </a:solidFill>
              <a:latin typeface="Calibri"/>
              <a:ea typeface="Calibri"/>
              <a:cs typeface="Calibri"/>
              <a:sym typeface="Calibri"/>
            </a:endParaRPr>
          </a:p>
        </p:txBody>
      </p:sp>
      <p:sp>
        <p:nvSpPr>
          <p:cNvPr id="177" name="Google Shape;177;p8"/>
          <p:cNvSpPr/>
          <p:nvPr/>
        </p:nvSpPr>
        <p:spPr>
          <a:xfrm>
            <a:off x="5763639" y="1846264"/>
            <a:ext cx="2877600" cy="1867897"/>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(fact)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M=M+1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D=A</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@ifbranch</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D;JEQ</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Assembly Language</a:t>
            </a:r>
            <a:endParaRPr sz="1300" b="0" i="0" u="none" strike="noStrike" cap="none">
              <a:solidFill>
                <a:schemeClr val="dk1"/>
              </a:solidFill>
              <a:latin typeface="Calibri"/>
              <a:ea typeface="Calibri"/>
              <a:cs typeface="Calibri"/>
              <a:sym typeface="Calibri"/>
            </a:endParaRPr>
          </a:p>
        </p:txBody>
      </p:sp>
      <p:sp>
        <p:nvSpPr>
          <p:cNvPr id="178" name="Google Shape;178;p8"/>
          <p:cNvSpPr/>
          <p:nvPr/>
        </p:nvSpPr>
        <p:spPr>
          <a:xfrm rot="10800000" flipH="1">
            <a:off x="1429625" y="44389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9" name="Google Shape;179;p8"/>
          <p:cNvSpPr/>
          <p:nvPr/>
        </p:nvSpPr>
        <p:spPr>
          <a:xfrm rot="5400000" flipH="1">
            <a:off x="5977350" y="42252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0" name="Google Shape;180;p8"/>
          <p:cNvSpPr/>
          <p:nvPr/>
        </p:nvSpPr>
        <p:spPr>
          <a:xfrm>
            <a:off x="3425025" y="5275595"/>
            <a:ext cx="2263200" cy="9960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B45F06"/>
                </a:solidFill>
                <a:latin typeface="Calibri"/>
                <a:ea typeface="Calibri"/>
                <a:cs typeface="Calibri"/>
                <a:sym typeface="Calibri"/>
              </a:rPr>
              <a:t>Compiler</a:t>
            </a:r>
            <a:endParaRPr sz="2400" b="1" i="0" u="none" strike="noStrike" cap="none">
              <a:solidFill>
                <a:srgbClr val="B45F06"/>
              </a:solidFill>
              <a:latin typeface="Calibri"/>
              <a:ea typeface="Calibri"/>
              <a:cs typeface="Calibri"/>
              <a:sym typeface="Calibri"/>
            </a:endParaRPr>
          </a:p>
        </p:txBody>
      </p:sp>
      <p:sp>
        <p:nvSpPr>
          <p:cNvPr id="181" name="Google Shape;181;p8"/>
          <p:cNvSpPr txBox="1"/>
          <p:nvPr/>
        </p:nvSpPr>
        <p:spPr>
          <a:xfrm>
            <a:off x="425025" y="3282077"/>
            <a:ext cx="3211800" cy="618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Theory Definition:</a:t>
            </a:r>
            <a:r>
              <a:rPr lang="en-US" sz="1400" b="0" i="0" u="none" strike="noStrike" cap="none">
                <a:solidFill>
                  <a:srgbClr val="000000"/>
                </a:solidFill>
                <a:latin typeface="Calibri"/>
                <a:ea typeface="Calibri"/>
                <a:cs typeface="Calibri"/>
                <a:sym typeface="Calibri"/>
              </a:rPr>
              <a:t> a string, from the set of strings making up a language</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9"/>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Compiler: Goal</a:t>
            </a:r>
            <a:endParaRPr/>
          </a:p>
        </p:txBody>
      </p:sp>
      <p:sp>
        <p:nvSpPr>
          <p:cNvPr id="188" name="Google Shape;188;p9"/>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26</a:t>
            </a:fld>
            <a:endParaRPr/>
          </a:p>
        </p:txBody>
      </p:sp>
      <p:sp>
        <p:nvSpPr>
          <p:cNvPr id="189" name="Google Shape;189;p9"/>
          <p:cNvSpPr/>
          <p:nvPr/>
        </p:nvSpPr>
        <p:spPr>
          <a:xfrm>
            <a:off x="425024" y="1250649"/>
            <a:ext cx="3211799" cy="2029275"/>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public int fact(int n)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if (n == 0)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 else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n * fact(n - 1);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a:t>
            </a:r>
            <a:endParaRPr sz="1400" b="1" i="0" u="none" strike="noStrike" cap="none">
              <a:solidFill>
                <a:schemeClr val="dk1"/>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High-Level Language</a:t>
            </a:r>
            <a:endParaRPr sz="1300" b="0" i="0" u="none" strike="noStrike" cap="none">
              <a:solidFill>
                <a:schemeClr val="dk1"/>
              </a:solidFill>
              <a:latin typeface="Calibri"/>
              <a:ea typeface="Calibri"/>
              <a:cs typeface="Calibri"/>
              <a:sym typeface="Calibri"/>
            </a:endParaRPr>
          </a:p>
        </p:txBody>
      </p:sp>
      <p:sp>
        <p:nvSpPr>
          <p:cNvPr id="190" name="Google Shape;190;p9"/>
          <p:cNvSpPr/>
          <p:nvPr/>
        </p:nvSpPr>
        <p:spPr>
          <a:xfrm>
            <a:off x="5763639" y="1846264"/>
            <a:ext cx="2877600" cy="1867897"/>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(fact)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M=M+1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D=A</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@ifbranch</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D;JEQ</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Assembly Language</a:t>
            </a:r>
            <a:endParaRPr sz="1300" b="0" i="0" u="none" strike="noStrike" cap="none">
              <a:solidFill>
                <a:schemeClr val="dk1"/>
              </a:solidFill>
              <a:latin typeface="Calibri"/>
              <a:ea typeface="Calibri"/>
              <a:cs typeface="Calibri"/>
              <a:sym typeface="Calibri"/>
            </a:endParaRPr>
          </a:p>
        </p:txBody>
      </p:sp>
      <p:sp>
        <p:nvSpPr>
          <p:cNvPr id="191" name="Google Shape;191;p9"/>
          <p:cNvSpPr/>
          <p:nvPr/>
        </p:nvSpPr>
        <p:spPr>
          <a:xfrm rot="10800000" flipH="1">
            <a:off x="1429625" y="44389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2" name="Google Shape;192;p9"/>
          <p:cNvSpPr/>
          <p:nvPr/>
        </p:nvSpPr>
        <p:spPr>
          <a:xfrm rot="5400000" flipH="1">
            <a:off x="5977350" y="4225220"/>
            <a:ext cx="1793700" cy="1793700"/>
          </a:xfrm>
          <a:prstGeom prst="bentArrow">
            <a:avLst>
              <a:gd name="adj1" fmla="val 29320"/>
              <a:gd name="adj2" fmla="val 25000"/>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3" name="Google Shape;193;p9"/>
          <p:cNvSpPr/>
          <p:nvPr/>
        </p:nvSpPr>
        <p:spPr>
          <a:xfrm>
            <a:off x="3425025" y="5275595"/>
            <a:ext cx="2263200" cy="9960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B45F06"/>
                </a:solidFill>
                <a:latin typeface="Calibri"/>
                <a:ea typeface="Calibri"/>
                <a:cs typeface="Calibri"/>
                <a:sym typeface="Calibri"/>
              </a:rPr>
              <a:t>Compiler</a:t>
            </a:r>
            <a:endParaRPr sz="2400" b="1" i="0" u="none" strike="noStrike" cap="none">
              <a:solidFill>
                <a:srgbClr val="B45F06"/>
              </a:solidFill>
              <a:latin typeface="Calibri"/>
              <a:ea typeface="Calibri"/>
              <a:cs typeface="Calibri"/>
              <a:sym typeface="Calibri"/>
            </a:endParaRPr>
          </a:p>
        </p:txBody>
      </p:sp>
      <p:sp>
        <p:nvSpPr>
          <p:cNvPr id="194" name="Google Shape;194;p9"/>
          <p:cNvSpPr txBox="1"/>
          <p:nvPr/>
        </p:nvSpPr>
        <p:spPr>
          <a:xfrm>
            <a:off x="425025" y="3282077"/>
            <a:ext cx="3211800" cy="618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alibri"/>
                <a:ea typeface="Calibri"/>
                <a:cs typeface="Calibri"/>
                <a:sym typeface="Calibri"/>
              </a:rPr>
              <a:t>Theory Definition:</a:t>
            </a:r>
            <a:r>
              <a:rPr lang="en-US" sz="1400" b="0" i="0" u="none" strike="noStrike" cap="none">
                <a:solidFill>
                  <a:srgbClr val="000000"/>
                </a:solidFill>
                <a:latin typeface="Calibri"/>
                <a:ea typeface="Calibri"/>
                <a:cs typeface="Calibri"/>
                <a:sym typeface="Calibri"/>
              </a:rPr>
              <a:t> a string, from the set of strings making up a language</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95" name="Google Shape;195;p9"/>
          <p:cNvSpPr txBox="1"/>
          <p:nvPr/>
        </p:nvSpPr>
        <p:spPr>
          <a:xfrm>
            <a:off x="425025" y="3842027"/>
            <a:ext cx="3000000" cy="618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alibri"/>
                <a:ea typeface="Calibri"/>
                <a:cs typeface="Calibri"/>
                <a:sym typeface="Calibri"/>
              </a:rPr>
              <a:t>Practical Definition: </a:t>
            </a:r>
            <a:r>
              <a:rPr lang="en-US" sz="1400" b="0" i="0" u="none" strike="noStrike" cap="none">
                <a:solidFill>
                  <a:schemeClr val="dk1"/>
                </a:solidFill>
                <a:latin typeface="Calibri"/>
                <a:ea typeface="Calibri"/>
                <a:cs typeface="Calibri"/>
                <a:sym typeface="Calibri"/>
              </a:rPr>
              <a:t>a file containing a bunch of characters</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4"/>
                                        </p:tgtEl>
                                        <p:attrNameLst>
                                          <p:attrName>style.visibility</p:attrName>
                                        </p:attrNameLst>
                                      </p:cBhvr>
                                      <p:to>
                                        <p:strVal val="visible"/>
                                      </p:to>
                                    </p:set>
                                    <p:animEffect transition="in" filter="fade">
                                      <p:cBhvr>
                                        <p:cTn id="7" dur="1000"/>
                                        <p:tgtEl>
                                          <p:spTgt spid="1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5"/>
                                        </p:tgtEl>
                                        <p:attrNameLst>
                                          <p:attrName>style.visibility</p:attrName>
                                        </p:attrNameLst>
                                      </p:cBhvr>
                                      <p:to>
                                        <p:strVal val="visible"/>
                                      </p:to>
                                    </p:set>
                                    <p:animEffect transition="in" filter="fade">
                                      <p:cBhvr>
                                        <p:cTn id="12" dur="1000"/>
                                        <p:tgtEl>
                                          <p:spTgt spid="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5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Compiler: Implementation</a:t>
            </a:r>
            <a:endParaRPr/>
          </a:p>
        </p:txBody>
      </p:sp>
      <p:sp>
        <p:nvSpPr>
          <p:cNvPr id="202" name="Google Shape;202;p5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27</a:t>
            </a:fld>
            <a:endParaRPr/>
          </a:p>
        </p:txBody>
      </p:sp>
      <p:sp>
        <p:nvSpPr>
          <p:cNvPr id="203" name="Google Shape;203;p54"/>
          <p:cNvSpPr/>
          <p:nvPr/>
        </p:nvSpPr>
        <p:spPr>
          <a:xfrm rot="10800000" flipH="1">
            <a:off x="425025" y="3470650"/>
            <a:ext cx="485400" cy="1104600"/>
          </a:xfrm>
          <a:prstGeom prst="bentArrow">
            <a:avLst>
              <a:gd name="adj1" fmla="val 41976"/>
              <a:gd name="adj2" fmla="val 33019"/>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4" name="Google Shape;204;p54"/>
          <p:cNvSpPr/>
          <p:nvPr/>
        </p:nvSpPr>
        <p:spPr>
          <a:xfrm>
            <a:off x="1288638" y="4040950"/>
            <a:ext cx="1174800" cy="6597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B45F06"/>
                </a:solidFill>
                <a:latin typeface="Calibri"/>
                <a:ea typeface="Calibri"/>
                <a:cs typeface="Calibri"/>
                <a:sym typeface="Calibri"/>
              </a:rPr>
              <a:t>Scanner</a:t>
            </a:r>
            <a:endParaRPr sz="1800" b="1" i="0" u="none" strike="noStrike" cap="none">
              <a:solidFill>
                <a:srgbClr val="B45F06"/>
              </a:solidFill>
              <a:latin typeface="Calibri"/>
              <a:ea typeface="Calibri"/>
              <a:cs typeface="Calibri"/>
              <a:sym typeface="Calibri"/>
            </a:endParaRPr>
          </a:p>
        </p:txBody>
      </p:sp>
      <p:sp>
        <p:nvSpPr>
          <p:cNvPr id="205" name="Google Shape;205;p54"/>
          <p:cNvSpPr/>
          <p:nvPr/>
        </p:nvSpPr>
        <p:spPr>
          <a:xfrm>
            <a:off x="2630630" y="4040950"/>
            <a:ext cx="1174800" cy="6597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B45F06"/>
                </a:solidFill>
                <a:latin typeface="Calibri"/>
                <a:ea typeface="Calibri"/>
                <a:cs typeface="Calibri"/>
                <a:sym typeface="Calibri"/>
              </a:rPr>
              <a:t>Parser</a:t>
            </a:r>
            <a:endParaRPr sz="1800" b="1" i="0" u="none" strike="noStrike" cap="none">
              <a:solidFill>
                <a:srgbClr val="B45F06"/>
              </a:solidFill>
              <a:latin typeface="Calibri"/>
              <a:ea typeface="Calibri"/>
              <a:cs typeface="Calibri"/>
              <a:sym typeface="Calibri"/>
            </a:endParaRPr>
          </a:p>
        </p:txBody>
      </p:sp>
      <p:sp>
        <p:nvSpPr>
          <p:cNvPr id="206" name="Google Shape;206;p54"/>
          <p:cNvSpPr/>
          <p:nvPr/>
        </p:nvSpPr>
        <p:spPr>
          <a:xfrm>
            <a:off x="3972622" y="4040950"/>
            <a:ext cx="1174800" cy="6597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B45F06"/>
                </a:solidFill>
                <a:latin typeface="Calibri"/>
                <a:ea typeface="Calibri"/>
                <a:cs typeface="Calibri"/>
                <a:sym typeface="Calibri"/>
              </a:rPr>
              <a:t>Type Checker</a:t>
            </a:r>
            <a:endParaRPr sz="1800" b="1" i="0" u="none" strike="noStrike" cap="none">
              <a:solidFill>
                <a:srgbClr val="B45F06"/>
              </a:solidFill>
              <a:latin typeface="Calibri"/>
              <a:ea typeface="Calibri"/>
              <a:cs typeface="Calibri"/>
              <a:sym typeface="Calibri"/>
            </a:endParaRPr>
          </a:p>
        </p:txBody>
      </p:sp>
      <p:sp>
        <p:nvSpPr>
          <p:cNvPr id="207" name="Google Shape;207;p54"/>
          <p:cNvSpPr/>
          <p:nvPr/>
        </p:nvSpPr>
        <p:spPr>
          <a:xfrm>
            <a:off x="5314614" y="4040950"/>
            <a:ext cx="1174800" cy="6597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B45F06"/>
                </a:solidFill>
                <a:latin typeface="Calibri"/>
                <a:ea typeface="Calibri"/>
                <a:cs typeface="Calibri"/>
                <a:sym typeface="Calibri"/>
              </a:rPr>
              <a:t>Optimizer</a:t>
            </a:r>
            <a:endParaRPr sz="1800" b="1" i="0" u="none" strike="noStrike" cap="none">
              <a:solidFill>
                <a:srgbClr val="B45F06"/>
              </a:solidFill>
              <a:latin typeface="Calibri"/>
              <a:ea typeface="Calibri"/>
              <a:cs typeface="Calibri"/>
              <a:sym typeface="Calibri"/>
            </a:endParaRPr>
          </a:p>
        </p:txBody>
      </p:sp>
      <p:sp>
        <p:nvSpPr>
          <p:cNvPr id="208" name="Google Shape;208;p54"/>
          <p:cNvSpPr/>
          <p:nvPr/>
        </p:nvSpPr>
        <p:spPr>
          <a:xfrm>
            <a:off x="6656606" y="4040950"/>
            <a:ext cx="1174800" cy="659700"/>
          </a:xfrm>
          <a:prstGeom prst="rect">
            <a:avLst/>
          </a:prstGeom>
          <a:solidFill>
            <a:srgbClr val="FCE5CD"/>
          </a:solidFill>
          <a:ln w="28575" cap="flat" cmpd="sng">
            <a:solidFill>
              <a:srgbClr val="B45F0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B45F06"/>
                </a:solidFill>
                <a:latin typeface="Calibri"/>
                <a:ea typeface="Calibri"/>
                <a:cs typeface="Calibri"/>
                <a:sym typeface="Calibri"/>
              </a:rPr>
              <a:t>Code Generator</a:t>
            </a:r>
            <a:endParaRPr sz="1800" b="1" i="0" u="none" strike="noStrike" cap="none">
              <a:solidFill>
                <a:srgbClr val="B45F06"/>
              </a:solidFill>
              <a:latin typeface="Calibri"/>
              <a:ea typeface="Calibri"/>
              <a:cs typeface="Calibri"/>
              <a:sym typeface="Calibri"/>
            </a:endParaRPr>
          </a:p>
        </p:txBody>
      </p:sp>
      <p:sp>
        <p:nvSpPr>
          <p:cNvPr id="209" name="Google Shape;209;p54"/>
          <p:cNvSpPr/>
          <p:nvPr/>
        </p:nvSpPr>
        <p:spPr>
          <a:xfrm rot="5400000" flipH="1">
            <a:off x="7897525" y="3656650"/>
            <a:ext cx="1065600" cy="519000"/>
          </a:xfrm>
          <a:prstGeom prst="bentArrow">
            <a:avLst>
              <a:gd name="adj1" fmla="val 37432"/>
              <a:gd name="adj2" fmla="val 33019"/>
              <a:gd name="adj3" fmla="val 25000"/>
              <a:gd name="adj4" fmla="val 43750"/>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10" name="Google Shape;210;p54"/>
          <p:cNvGrpSpPr/>
          <p:nvPr/>
        </p:nvGrpSpPr>
        <p:grpSpPr>
          <a:xfrm>
            <a:off x="425024" y="5303775"/>
            <a:ext cx="1896101" cy="1253100"/>
            <a:chOff x="114749" y="5313500"/>
            <a:chExt cx="1896101" cy="1253100"/>
          </a:xfrm>
        </p:grpSpPr>
        <p:sp>
          <p:nvSpPr>
            <p:cNvPr id="211" name="Google Shape;211;p54"/>
            <p:cNvSpPr/>
            <p:nvPr/>
          </p:nvSpPr>
          <p:spPr>
            <a:xfrm>
              <a:off x="114749" y="5313500"/>
              <a:ext cx="1896101" cy="1253100"/>
            </a:xfrm>
            <a:prstGeom prst="wedgeRectCallout">
              <a:avLst>
                <a:gd name="adj1" fmla="val 26273"/>
                <a:gd name="adj2" fmla="val -93410"/>
              </a:avLst>
            </a:prstGeom>
            <a:solidFill>
              <a:srgbClr val="FCE5C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Break string into discrete </a:t>
              </a:r>
              <a:r>
                <a:rPr lang="en-US" sz="1400" b="1" i="0" u="none" strike="noStrike" cap="none">
                  <a:solidFill>
                    <a:srgbClr val="000000"/>
                  </a:solidFill>
                  <a:latin typeface="Calibri"/>
                  <a:ea typeface="Calibri"/>
                  <a:cs typeface="Calibri"/>
                  <a:sym typeface="Calibri"/>
                </a:rPr>
                <a:t>tokens</a:t>
              </a:r>
              <a:r>
                <a:rPr lang="en-US" sz="1400" b="0" i="0" u="none" strike="noStrike" cap="none">
                  <a:solidFill>
                    <a:srgbClr val="000000"/>
                  </a:solidFill>
                  <a:latin typeface="Calibri"/>
                  <a:ea typeface="Calibri"/>
                  <a:cs typeface="Calibri"/>
                  <a:sym typeface="Calibri"/>
                </a:rPr>
                <a:t>:</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Calibri"/>
                <a:ea typeface="Calibri"/>
                <a:cs typeface="Calibri"/>
                <a:sym typeface="Calibri"/>
              </a:endParaRPr>
            </a:p>
            <a:p>
              <a:pPr marL="0" marR="0" lvl="0" indent="0" algn="r"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  etc.</a:t>
              </a:r>
              <a:endParaRPr sz="1400" b="0" i="0" u="none" strike="noStrike" cap="none">
                <a:solidFill>
                  <a:srgbClr val="000000"/>
                </a:solidFill>
                <a:latin typeface="Calibri"/>
                <a:ea typeface="Calibri"/>
                <a:cs typeface="Calibri"/>
                <a:sym typeface="Calibri"/>
              </a:endParaRPr>
            </a:p>
          </p:txBody>
        </p:sp>
        <p:sp>
          <p:nvSpPr>
            <p:cNvPr id="212" name="Google Shape;212;p54"/>
            <p:cNvSpPr/>
            <p:nvPr/>
          </p:nvSpPr>
          <p:spPr>
            <a:xfrm>
              <a:off x="225047" y="5886600"/>
              <a:ext cx="426642" cy="262200"/>
            </a:xfrm>
            <a:prstGeom prst="roundRect">
              <a:avLst>
                <a:gd name="adj" fmla="val 16667"/>
              </a:avLst>
            </a:prstGeom>
            <a:solidFill>
              <a:srgbClr val="45818E"/>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IF</a:t>
              </a:r>
              <a:endParaRPr sz="1200" b="1" i="0" u="none" strike="noStrike" cap="none">
                <a:solidFill>
                  <a:srgbClr val="FFFFFF"/>
                </a:solidFill>
                <a:latin typeface="Courier New"/>
                <a:ea typeface="Courier New"/>
                <a:cs typeface="Courier New"/>
                <a:sym typeface="Courier New"/>
              </a:endParaRPr>
            </a:p>
          </p:txBody>
        </p:sp>
        <p:sp>
          <p:nvSpPr>
            <p:cNvPr id="213" name="Google Shape;213;p54"/>
            <p:cNvSpPr/>
            <p:nvPr/>
          </p:nvSpPr>
          <p:spPr>
            <a:xfrm>
              <a:off x="678597" y="5886600"/>
              <a:ext cx="364878" cy="262200"/>
            </a:xfrm>
            <a:prstGeom prst="roundRect">
              <a:avLst>
                <a:gd name="adj" fmla="val 16667"/>
              </a:avLst>
            </a:prstGeom>
            <a:solidFill>
              <a:srgbClr val="45818E"/>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a:t>
              </a:r>
              <a:endParaRPr sz="1200" b="1" i="0" u="none" strike="noStrike" cap="none">
                <a:solidFill>
                  <a:srgbClr val="FFFFFF"/>
                </a:solidFill>
                <a:latin typeface="Courier New"/>
                <a:ea typeface="Courier New"/>
                <a:cs typeface="Courier New"/>
                <a:sym typeface="Courier New"/>
              </a:endParaRPr>
            </a:p>
          </p:txBody>
        </p:sp>
        <p:sp>
          <p:nvSpPr>
            <p:cNvPr id="214" name="Google Shape;214;p54"/>
            <p:cNvSpPr/>
            <p:nvPr/>
          </p:nvSpPr>
          <p:spPr>
            <a:xfrm>
              <a:off x="225047" y="6207500"/>
              <a:ext cx="543120" cy="262200"/>
            </a:xfrm>
            <a:prstGeom prst="roundRect">
              <a:avLst>
                <a:gd name="adj" fmla="val 16667"/>
              </a:avLst>
            </a:prstGeom>
            <a:solidFill>
              <a:srgbClr val="45818E"/>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a:t>
              </a:r>
              <a:endParaRPr sz="1200" b="1" i="0" u="none" strike="noStrike" cap="none">
                <a:solidFill>
                  <a:srgbClr val="FFFFFF"/>
                </a:solidFill>
                <a:latin typeface="Courier New"/>
                <a:ea typeface="Courier New"/>
                <a:cs typeface="Courier New"/>
                <a:sym typeface="Courier New"/>
              </a:endParaRPr>
            </a:p>
          </p:txBody>
        </p:sp>
        <p:sp>
          <p:nvSpPr>
            <p:cNvPr id="215" name="Google Shape;215;p54"/>
            <p:cNvSpPr/>
            <p:nvPr/>
          </p:nvSpPr>
          <p:spPr>
            <a:xfrm>
              <a:off x="1076946" y="5886600"/>
              <a:ext cx="801925" cy="262200"/>
            </a:xfrm>
            <a:prstGeom prst="roundRect">
              <a:avLst>
                <a:gd name="adj" fmla="val 16667"/>
              </a:avLst>
            </a:prstGeom>
            <a:solidFill>
              <a:srgbClr val="45818E"/>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ID(n)</a:t>
              </a:r>
              <a:endParaRPr sz="1200" b="1" i="0" u="none" strike="noStrike" cap="none">
                <a:solidFill>
                  <a:srgbClr val="FFFFFF"/>
                </a:solidFill>
                <a:latin typeface="Courier New"/>
                <a:ea typeface="Courier New"/>
                <a:cs typeface="Courier New"/>
                <a:sym typeface="Courier New"/>
              </a:endParaRPr>
            </a:p>
          </p:txBody>
        </p:sp>
        <p:sp>
          <p:nvSpPr>
            <p:cNvPr id="216" name="Google Shape;216;p54"/>
            <p:cNvSpPr/>
            <p:nvPr/>
          </p:nvSpPr>
          <p:spPr>
            <a:xfrm>
              <a:off x="778446" y="6207500"/>
              <a:ext cx="801925" cy="262200"/>
            </a:xfrm>
            <a:prstGeom prst="roundRect">
              <a:avLst>
                <a:gd name="adj" fmla="val 16667"/>
              </a:avLst>
            </a:prstGeom>
            <a:solidFill>
              <a:srgbClr val="45818E"/>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NUM(0)</a:t>
              </a:r>
              <a:endParaRPr sz="1200" b="1" i="0" u="none" strike="noStrike" cap="none">
                <a:solidFill>
                  <a:srgbClr val="FFFFFF"/>
                </a:solidFill>
                <a:latin typeface="Courier New"/>
                <a:ea typeface="Courier New"/>
                <a:cs typeface="Courier New"/>
                <a:sym typeface="Courier New"/>
              </a:endParaRPr>
            </a:p>
          </p:txBody>
        </p:sp>
      </p:grpSp>
      <p:sp>
        <p:nvSpPr>
          <p:cNvPr id="217" name="Google Shape;217;p54"/>
          <p:cNvSpPr/>
          <p:nvPr/>
        </p:nvSpPr>
        <p:spPr>
          <a:xfrm>
            <a:off x="4307425" y="5303775"/>
            <a:ext cx="1228800" cy="1253100"/>
          </a:xfrm>
          <a:prstGeom prst="wedgeRectCallout">
            <a:avLst>
              <a:gd name="adj1" fmla="val -29787"/>
              <a:gd name="adj2" fmla="val -94184"/>
            </a:avLst>
          </a:prstGeom>
          <a:solidFill>
            <a:srgbClr val="FCE5C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Verify the syntax tree is </a:t>
            </a:r>
            <a:r>
              <a:rPr lang="en-US" sz="1400" b="1" i="0" u="none" strike="noStrike" cap="none">
                <a:solidFill>
                  <a:srgbClr val="000000"/>
                </a:solidFill>
                <a:latin typeface="Calibri"/>
                <a:ea typeface="Calibri"/>
                <a:cs typeface="Calibri"/>
                <a:sym typeface="Calibri"/>
              </a:rPr>
              <a:t>semantically correct</a:t>
            </a:r>
            <a:endParaRPr sz="1400" b="1" i="0" u="none" strike="noStrike" cap="none">
              <a:solidFill>
                <a:srgbClr val="000000"/>
              </a:solidFill>
              <a:latin typeface="Calibri"/>
              <a:ea typeface="Calibri"/>
              <a:cs typeface="Calibri"/>
              <a:sym typeface="Calibri"/>
            </a:endParaRPr>
          </a:p>
        </p:txBody>
      </p:sp>
      <p:sp>
        <p:nvSpPr>
          <p:cNvPr id="218" name="Google Shape;218;p54"/>
          <p:cNvSpPr/>
          <p:nvPr/>
        </p:nvSpPr>
        <p:spPr>
          <a:xfrm>
            <a:off x="5650225" y="5303775"/>
            <a:ext cx="1228800" cy="1253100"/>
          </a:xfrm>
          <a:prstGeom prst="wedgeRectCallout">
            <a:avLst>
              <a:gd name="adj1" fmla="val -30764"/>
              <a:gd name="adj2" fmla="val -92634"/>
            </a:avLst>
          </a:prstGeom>
          <a:solidFill>
            <a:srgbClr val="FCE5C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Rearrange the code to be </a:t>
            </a:r>
            <a:r>
              <a:rPr lang="en-US" sz="1400" b="1" i="0" u="none" strike="noStrike" cap="none">
                <a:solidFill>
                  <a:srgbClr val="000000"/>
                </a:solidFill>
                <a:latin typeface="Calibri"/>
                <a:ea typeface="Calibri"/>
                <a:cs typeface="Calibri"/>
                <a:sym typeface="Calibri"/>
              </a:rPr>
              <a:t>more efficient </a:t>
            </a:r>
            <a:endParaRPr sz="1400" b="1" i="0" u="none" strike="noStrike" cap="none">
              <a:solidFill>
                <a:srgbClr val="000000"/>
              </a:solidFill>
              <a:latin typeface="Calibri"/>
              <a:ea typeface="Calibri"/>
              <a:cs typeface="Calibri"/>
              <a:sym typeface="Calibri"/>
            </a:endParaRPr>
          </a:p>
        </p:txBody>
      </p:sp>
      <p:sp>
        <p:nvSpPr>
          <p:cNvPr id="219" name="Google Shape;219;p54"/>
          <p:cNvSpPr/>
          <p:nvPr/>
        </p:nvSpPr>
        <p:spPr>
          <a:xfrm>
            <a:off x="6993025" y="5303775"/>
            <a:ext cx="1564200" cy="1253100"/>
          </a:xfrm>
          <a:prstGeom prst="wedgeRectCallout">
            <a:avLst>
              <a:gd name="adj1" fmla="val -31928"/>
              <a:gd name="adj2" fmla="val -93410"/>
            </a:avLst>
          </a:prstGeom>
          <a:solidFill>
            <a:srgbClr val="FCE5C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Convert the syntax tree to the </a:t>
            </a:r>
            <a:r>
              <a:rPr lang="en-US" sz="1400" b="1" i="0" u="none" strike="noStrike" cap="none">
                <a:solidFill>
                  <a:srgbClr val="000000"/>
                </a:solidFill>
                <a:latin typeface="Calibri"/>
                <a:ea typeface="Calibri"/>
                <a:cs typeface="Calibri"/>
                <a:sym typeface="Calibri"/>
              </a:rPr>
              <a:t>target language</a:t>
            </a:r>
            <a:endParaRPr sz="1400" b="1" i="0" u="none" strike="noStrike" cap="none">
              <a:solidFill>
                <a:srgbClr val="000000"/>
              </a:solidFill>
              <a:latin typeface="Calibri"/>
              <a:ea typeface="Calibri"/>
              <a:cs typeface="Calibri"/>
              <a:sym typeface="Calibri"/>
            </a:endParaRPr>
          </a:p>
        </p:txBody>
      </p:sp>
      <p:grpSp>
        <p:nvGrpSpPr>
          <p:cNvPr id="220" name="Google Shape;220;p54"/>
          <p:cNvGrpSpPr/>
          <p:nvPr/>
        </p:nvGrpSpPr>
        <p:grpSpPr>
          <a:xfrm>
            <a:off x="2435125" y="5303775"/>
            <a:ext cx="1758300" cy="1253100"/>
            <a:chOff x="2435125" y="5303775"/>
            <a:chExt cx="1758300" cy="1253100"/>
          </a:xfrm>
        </p:grpSpPr>
        <p:sp>
          <p:nvSpPr>
            <p:cNvPr id="221" name="Google Shape;221;p54"/>
            <p:cNvSpPr/>
            <p:nvPr/>
          </p:nvSpPr>
          <p:spPr>
            <a:xfrm>
              <a:off x="2435125" y="5303775"/>
              <a:ext cx="1758300" cy="1253100"/>
            </a:xfrm>
            <a:prstGeom prst="wedgeRectCallout">
              <a:avLst>
                <a:gd name="adj1" fmla="val -6182"/>
                <a:gd name="adj2" fmla="val -94184"/>
              </a:avLst>
            </a:prstGeom>
            <a:solidFill>
              <a:srgbClr val="FCE5CD"/>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rgbClr val="000000"/>
                  </a:solidFill>
                  <a:latin typeface="Calibri"/>
                  <a:ea typeface="Calibri"/>
                  <a:cs typeface="Calibri"/>
                  <a:sym typeface="Calibri"/>
                </a:rPr>
                <a:t>Arrange tokens into </a:t>
              </a:r>
              <a:r>
                <a:rPr lang="en-US" sz="1400" b="1" i="0" u="none" strike="noStrike" cap="none">
                  <a:solidFill>
                    <a:srgbClr val="000000"/>
                  </a:solidFill>
                  <a:latin typeface="Calibri"/>
                  <a:ea typeface="Calibri"/>
                  <a:cs typeface="Calibri"/>
                  <a:sym typeface="Calibri"/>
                </a:rPr>
                <a:t>syntax</a:t>
              </a:r>
              <a:r>
                <a:rPr lang="en-US" sz="1400" b="0" i="0" u="none" strike="noStrike" cap="none">
                  <a:solidFill>
                    <a:srgbClr val="000000"/>
                  </a:solidFill>
                  <a:latin typeface="Calibri"/>
                  <a:ea typeface="Calibri"/>
                  <a:cs typeface="Calibri"/>
                  <a:sym typeface="Calibri"/>
                </a:rPr>
                <a:t> </a:t>
              </a:r>
              <a:r>
                <a:rPr lang="en-US" sz="1400" b="1" i="0" u="none" strike="noStrike" cap="none">
                  <a:solidFill>
                    <a:srgbClr val="000000"/>
                  </a:solidFill>
                  <a:latin typeface="Calibri"/>
                  <a:ea typeface="Calibri"/>
                  <a:cs typeface="Calibri"/>
                  <a:sym typeface="Calibri"/>
                </a:rPr>
                <a:t>tree</a:t>
              </a:r>
              <a:r>
                <a:rPr lang="en-US" sz="1400" b="0" i="0" u="none" strike="noStrike" cap="none">
                  <a:solidFill>
                    <a:srgbClr val="000000"/>
                  </a:solidFill>
                  <a:latin typeface="Calibri"/>
                  <a:ea typeface="Calibri"/>
                  <a:cs typeface="Calibri"/>
                  <a:sym typeface="Calibri"/>
                </a:rPr>
                <a:t>:</a:t>
              </a: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222" name="Google Shape;222;p54"/>
            <p:cNvSpPr/>
            <p:nvPr/>
          </p:nvSpPr>
          <p:spPr>
            <a:xfrm>
              <a:off x="2813350" y="5883550"/>
              <a:ext cx="447996" cy="262200"/>
            </a:xfrm>
            <a:prstGeom prst="roundRect">
              <a:avLst>
                <a:gd name="adj" fmla="val 16667"/>
              </a:avLst>
            </a:prstGeom>
            <a:solidFill>
              <a:srgbClr val="6FA8D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a:t>
              </a:r>
              <a:endParaRPr sz="1200" b="1" i="0" u="none" strike="noStrike" cap="none">
                <a:solidFill>
                  <a:srgbClr val="FFFFFF"/>
                </a:solidFill>
                <a:latin typeface="Courier New"/>
                <a:ea typeface="Courier New"/>
                <a:cs typeface="Courier New"/>
                <a:sym typeface="Courier New"/>
              </a:endParaRPr>
            </a:p>
          </p:txBody>
        </p:sp>
        <p:sp>
          <p:nvSpPr>
            <p:cNvPr id="223" name="Google Shape;223;p54"/>
            <p:cNvSpPr/>
            <p:nvPr/>
          </p:nvSpPr>
          <p:spPr>
            <a:xfrm>
              <a:off x="2519475" y="6230050"/>
              <a:ext cx="447996" cy="262200"/>
            </a:xfrm>
            <a:prstGeom prst="roundRect">
              <a:avLst>
                <a:gd name="adj" fmla="val 16667"/>
              </a:avLst>
            </a:prstGeom>
            <a:solidFill>
              <a:srgbClr val="6FA8D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x</a:t>
              </a:r>
              <a:endParaRPr sz="1200" b="1" i="0" u="none" strike="noStrike" cap="none">
                <a:solidFill>
                  <a:srgbClr val="FFFFFF"/>
                </a:solidFill>
                <a:latin typeface="Courier New"/>
                <a:ea typeface="Courier New"/>
                <a:cs typeface="Courier New"/>
                <a:sym typeface="Courier New"/>
              </a:endParaRPr>
            </a:p>
          </p:txBody>
        </p:sp>
        <p:sp>
          <p:nvSpPr>
            <p:cNvPr id="224" name="Google Shape;224;p54"/>
            <p:cNvSpPr/>
            <p:nvPr/>
          </p:nvSpPr>
          <p:spPr>
            <a:xfrm>
              <a:off x="3098025" y="6230050"/>
              <a:ext cx="447996" cy="262200"/>
            </a:xfrm>
            <a:prstGeom prst="roundRect">
              <a:avLst>
                <a:gd name="adj" fmla="val 16667"/>
              </a:avLst>
            </a:prstGeom>
            <a:solidFill>
              <a:srgbClr val="6FA8DC"/>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FFFFFF"/>
                  </a:solidFill>
                  <a:latin typeface="Courier New"/>
                  <a:ea typeface="Courier New"/>
                  <a:cs typeface="Courier New"/>
                  <a:sym typeface="Courier New"/>
                </a:rPr>
                <a:t>10</a:t>
              </a:r>
              <a:endParaRPr sz="1200" b="1" i="0" u="none" strike="noStrike" cap="none">
                <a:solidFill>
                  <a:srgbClr val="FFFFFF"/>
                </a:solidFill>
                <a:latin typeface="Courier New"/>
                <a:ea typeface="Courier New"/>
                <a:cs typeface="Courier New"/>
                <a:sym typeface="Courier New"/>
              </a:endParaRPr>
            </a:p>
          </p:txBody>
        </p:sp>
        <p:cxnSp>
          <p:nvCxnSpPr>
            <p:cNvPr id="225" name="Google Shape;225;p54"/>
            <p:cNvCxnSpPr>
              <a:stCxn id="223" idx="0"/>
              <a:endCxn id="222" idx="2"/>
            </p:cNvCxnSpPr>
            <p:nvPr/>
          </p:nvCxnSpPr>
          <p:spPr>
            <a:xfrm rot="10800000" flipH="1">
              <a:off x="2743473" y="6145750"/>
              <a:ext cx="294000" cy="84300"/>
            </a:xfrm>
            <a:prstGeom prst="straightConnector1">
              <a:avLst/>
            </a:prstGeom>
            <a:noFill/>
            <a:ln w="19050" cap="flat" cmpd="sng">
              <a:solidFill>
                <a:srgbClr val="666666"/>
              </a:solidFill>
              <a:prstDash val="solid"/>
              <a:round/>
              <a:headEnd type="none" w="sm" len="sm"/>
              <a:tailEnd type="none" w="sm" len="sm"/>
            </a:ln>
          </p:spPr>
        </p:cxnSp>
        <p:cxnSp>
          <p:nvCxnSpPr>
            <p:cNvPr id="226" name="Google Shape;226;p54"/>
            <p:cNvCxnSpPr>
              <a:endCxn id="224" idx="0"/>
            </p:cNvCxnSpPr>
            <p:nvPr/>
          </p:nvCxnSpPr>
          <p:spPr>
            <a:xfrm>
              <a:off x="3004023" y="6145750"/>
              <a:ext cx="318000" cy="84300"/>
            </a:xfrm>
            <a:prstGeom prst="straightConnector1">
              <a:avLst/>
            </a:prstGeom>
            <a:noFill/>
            <a:ln w="19050" cap="flat" cmpd="sng">
              <a:solidFill>
                <a:srgbClr val="666666"/>
              </a:solidFill>
              <a:prstDash val="solid"/>
              <a:round/>
              <a:headEnd type="none" w="sm" len="sm"/>
              <a:tailEnd type="none" w="sm" len="sm"/>
            </a:ln>
          </p:spPr>
        </p:cxnSp>
      </p:grpSp>
      <p:sp>
        <p:nvSpPr>
          <p:cNvPr id="227" name="Google Shape;227;p54"/>
          <p:cNvSpPr/>
          <p:nvPr/>
        </p:nvSpPr>
        <p:spPr>
          <a:xfrm>
            <a:off x="240351" y="1234081"/>
            <a:ext cx="3143872" cy="2029275"/>
          </a:xfrm>
          <a:prstGeom prst="rect">
            <a:avLst/>
          </a:prstGeom>
          <a:solidFill>
            <a:srgbClr val="EFEFEF"/>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public int fact(int n)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if (n == 0)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 else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return n * fact(n - 1);</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  }</a:t>
            </a:r>
            <a:endParaRPr sz="1400" b="1" i="0" u="none" strike="noStrike" cap="none">
              <a:solidFill>
                <a:schemeClr val="dk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ourier New"/>
                <a:ea typeface="Courier New"/>
                <a:cs typeface="Courier New"/>
                <a:sym typeface="Courier New"/>
              </a:rPr>
              <a:t>}</a:t>
            </a:r>
            <a:endParaRPr sz="1400" b="1" i="0" u="none" strike="noStrike" cap="none">
              <a:solidFill>
                <a:schemeClr val="dk1"/>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High-Level Language</a:t>
            </a:r>
            <a:endParaRPr sz="1300" b="0" i="0" u="none" strike="noStrike" cap="none">
              <a:solidFill>
                <a:schemeClr val="dk1"/>
              </a:solidFill>
              <a:latin typeface="Calibri"/>
              <a:ea typeface="Calibri"/>
              <a:cs typeface="Calibri"/>
              <a:sym typeface="Calibri"/>
            </a:endParaRPr>
          </a:p>
        </p:txBody>
      </p:sp>
      <p:sp>
        <p:nvSpPr>
          <p:cNvPr id="228" name="Google Shape;228;p54"/>
          <p:cNvSpPr/>
          <p:nvPr/>
        </p:nvSpPr>
        <p:spPr>
          <a:xfrm>
            <a:off x="6026050" y="1357064"/>
            <a:ext cx="2877600" cy="1867897"/>
          </a:xfrm>
          <a:prstGeom prst="rect">
            <a:avLst/>
          </a:prstGeom>
          <a:solidFill>
            <a:srgbClr val="CFE2F3"/>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(fact)</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M=M+1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@R1</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D=A</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@ifbranch</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D;JEQ</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300"/>
              <a:buFont typeface="Arial"/>
              <a:buNone/>
            </a:pPr>
            <a:r>
              <a:rPr lang="en-US" sz="1300" b="0" i="0" u="none" strike="noStrike" cap="none">
                <a:solidFill>
                  <a:schemeClr val="dk1"/>
                </a:solidFill>
                <a:latin typeface="Calibri"/>
                <a:ea typeface="Calibri"/>
                <a:cs typeface="Calibri"/>
                <a:sym typeface="Calibri"/>
              </a:rPr>
              <a:t>Assembly Language</a:t>
            </a:r>
            <a:endParaRPr sz="13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Inside the Assembler</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Producing Machine Code</a:t>
            </a:r>
          </a:p>
          <a:p>
            <a:pPr marL="640080" lvl="1" indent="-283464" algn="l" rtl="0">
              <a:lnSpc>
                <a:spcPct val="110000"/>
              </a:lnSpc>
              <a:spcBef>
                <a:spcPts val="24"/>
              </a:spcBef>
              <a:spcAft>
                <a:spcPts val="0"/>
              </a:spcAft>
              <a:buSzPts val="2420"/>
              <a:buChar char="▪"/>
            </a:pPr>
            <a:r>
              <a:rPr lang="en-US" dirty="0">
                <a:solidFill>
                  <a:schemeClr val="tx1"/>
                </a:solidFill>
              </a:rPr>
              <a:t>Parsing, Symbols, Encoding</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dirty="0"/>
              <a:t>The Software Stack</a:t>
            </a:r>
            <a:endParaRPr dirty="0"/>
          </a:p>
          <a:p>
            <a:pPr marL="640080" lvl="1" indent="-283464" algn="l" rtl="0">
              <a:lnSpc>
                <a:spcPct val="110000"/>
              </a:lnSpc>
              <a:spcBef>
                <a:spcPts val="24"/>
              </a:spcBef>
              <a:spcAft>
                <a:spcPts val="0"/>
              </a:spcAft>
              <a:buSzPts val="2420"/>
              <a:buChar char="▪"/>
            </a:pPr>
            <a:r>
              <a:rPr lang="en-US" dirty="0"/>
              <a:t>Roadmap of Hardware and Software Components</a:t>
            </a:r>
          </a:p>
          <a:p>
            <a:pPr marL="640080" lvl="1" indent="-283464" algn="l" rtl="0">
              <a:lnSpc>
                <a:spcPct val="110000"/>
              </a:lnSpc>
              <a:spcBef>
                <a:spcPts val="24"/>
              </a:spcBef>
              <a:spcAft>
                <a:spcPts val="0"/>
              </a:spcAft>
              <a:buSzPts val="2420"/>
              <a:buChar char="▪"/>
            </a:pPr>
            <a:endParaRPr lang="en-US" sz="2600" dirty="0"/>
          </a:p>
          <a:p>
            <a:pPr marL="347472" lvl="0" indent="-347472"/>
            <a:r>
              <a:rPr lang="en-US" dirty="0"/>
              <a:t>Compilers Overview</a:t>
            </a:r>
          </a:p>
          <a:p>
            <a:pPr marL="640080" lvl="1" indent="-283464"/>
            <a:r>
              <a:rPr lang="en-US" dirty="0"/>
              <a:t>Roadmap of Hardware and Software Components</a:t>
            </a:r>
          </a:p>
          <a:p>
            <a:pPr marL="640080" lvl="1" indent="-283464"/>
            <a:endParaRPr lang="en-US" sz="2600" dirty="0"/>
          </a:p>
          <a:p>
            <a:pPr marL="347472" lvl="0" indent="-347472"/>
            <a:r>
              <a:rPr lang="en-US" b="1" dirty="0">
                <a:solidFill>
                  <a:srgbClr val="4A2A85"/>
                </a:solidFill>
              </a:rPr>
              <a:t>Hack CPU Logic Example: </a:t>
            </a:r>
            <a:r>
              <a:rPr lang="en-US" b="1" dirty="0" err="1">
                <a:solidFill>
                  <a:srgbClr val="4A2A85"/>
                </a:solidFill>
              </a:rPr>
              <a:t>writeM</a:t>
            </a:r>
            <a:endParaRPr lang="en-US" b="1" dirty="0">
              <a:solidFill>
                <a:srgbClr val="4A2A85"/>
              </a:solidFill>
            </a:endParaRPr>
          </a:p>
          <a:p>
            <a:pPr marL="640080" lvl="1" indent="-283464"/>
            <a:r>
              <a:rPr lang="en-US" b="1" dirty="0">
                <a:solidFill>
                  <a:srgbClr val="4A2A85"/>
                </a:solidFill>
              </a:rPr>
              <a:t>Project 6 CPU Logic Exercise</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spTree>
    <p:extLst>
      <p:ext uri="{BB962C8B-B14F-4D97-AF65-F5344CB8AC3E}">
        <p14:creationId xmlns:p14="http://schemas.microsoft.com/office/powerpoint/2010/main" val="5577798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CPU Logic Example: writeM</a:t>
            </a:r>
            <a:endParaRPr/>
          </a:p>
        </p:txBody>
      </p:sp>
      <p:sp>
        <p:nvSpPr>
          <p:cNvPr id="113" name="Google Shape;113;p1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Example: Determine when </a:t>
            </a:r>
            <a:r>
              <a:rPr lang="en-US" b="1" dirty="0" err="1">
                <a:latin typeface="Courier New" panose="02070309020205020404" pitchFamily="49" charset="0"/>
                <a:cs typeface="Courier New" panose="02070309020205020404" pitchFamily="49" charset="0"/>
              </a:rPr>
              <a:t>writeM</a:t>
            </a:r>
            <a:r>
              <a:rPr lang="en-US" dirty="0"/>
              <a:t> should be set to 1</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Step 1: What do we pay attention to?</a:t>
            </a:r>
            <a:endParaRPr dirty="0"/>
          </a:p>
          <a:p>
            <a:pPr marL="640080" lvl="1" indent="-283464" algn="l" rtl="0">
              <a:lnSpc>
                <a:spcPct val="110000"/>
              </a:lnSpc>
              <a:spcBef>
                <a:spcPts val="24"/>
              </a:spcBef>
              <a:spcAft>
                <a:spcPts val="0"/>
              </a:spcAft>
              <a:buSzPts val="2420"/>
              <a:buChar char="▪"/>
            </a:pPr>
            <a:r>
              <a:rPr lang="en-US" b="1" dirty="0" err="1">
                <a:latin typeface="Courier New"/>
                <a:ea typeface="Courier New"/>
                <a:cs typeface="Courier New"/>
                <a:sym typeface="Courier New"/>
              </a:rPr>
              <a:t>writeM</a:t>
            </a:r>
            <a:r>
              <a:rPr lang="en-US" dirty="0"/>
              <a:t> is related to whether we write to memory or not</a:t>
            </a:r>
            <a:endParaRPr dirty="0"/>
          </a:p>
          <a:p>
            <a:pPr marL="640080" lvl="1" indent="-283464" algn="l" rtl="0">
              <a:lnSpc>
                <a:spcPct val="110000"/>
              </a:lnSpc>
              <a:spcBef>
                <a:spcPts val="24"/>
              </a:spcBef>
              <a:spcAft>
                <a:spcPts val="0"/>
              </a:spcAft>
              <a:buSzPts val="2420"/>
              <a:buChar char="▪"/>
            </a:pPr>
            <a:r>
              <a:rPr lang="en-US" dirty="0"/>
              <a:t>We need to look up the destination bits specification from Chapter 4</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14" name="Google Shape;114;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pic>
        <p:nvPicPr>
          <p:cNvPr id="115" name="Google Shape;115;p15"/>
          <p:cNvPicPr preferRelativeResize="0"/>
          <p:nvPr/>
        </p:nvPicPr>
        <p:blipFill>
          <a:blip r:embed="rId3">
            <a:alphaModFix/>
          </a:blip>
          <a:stretch>
            <a:fillRect/>
          </a:stretch>
        </p:blipFill>
        <p:spPr>
          <a:xfrm>
            <a:off x="1666175" y="4082649"/>
            <a:ext cx="5787700" cy="2409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Inside the Assembler</a:t>
            </a:r>
            <a:endParaRPr dirty="0"/>
          </a:p>
          <a:p>
            <a:pPr marL="640080" lvl="1" indent="-283464" algn="l" rtl="0">
              <a:lnSpc>
                <a:spcPct val="110000"/>
              </a:lnSpc>
              <a:spcBef>
                <a:spcPts val="24"/>
              </a:spcBef>
              <a:spcAft>
                <a:spcPts val="0"/>
              </a:spcAft>
              <a:buSzPts val="2420"/>
              <a:buChar char="▪"/>
            </a:pPr>
            <a:r>
              <a:rPr lang="en-US" b="1" dirty="0">
                <a:solidFill>
                  <a:srgbClr val="4B2A85"/>
                </a:solidFill>
              </a:rPr>
              <a:t>Producing Machine Code</a:t>
            </a:r>
          </a:p>
          <a:p>
            <a:pPr marL="640080" lvl="1" indent="-283464" algn="l" rtl="0">
              <a:lnSpc>
                <a:spcPct val="110000"/>
              </a:lnSpc>
              <a:spcBef>
                <a:spcPts val="24"/>
              </a:spcBef>
              <a:spcAft>
                <a:spcPts val="0"/>
              </a:spcAft>
              <a:buSzPts val="2420"/>
              <a:buChar char="▪"/>
            </a:pPr>
            <a:r>
              <a:rPr lang="en-US" b="1" dirty="0">
                <a:solidFill>
                  <a:srgbClr val="4B2A85"/>
                </a:solidFill>
              </a:rPr>
              <a:t>Parsing, Symbols, Encoding</a:t>
            </a:r>
          </a:p>
          <a:p>
            <a:pPr marL="640080" lvl="1" indent="-283464" algn="l" rtl="0">
              <a:lnSpc>
                <a:spcPct val="110000"/>
              </a:lnSpc>
              <a:spcBef>
                <a:spcPts val="24"/>
              </a:spcBef>
              <a:spcAft>
                <a:spcPts val="0"/>
              </a:spcAft>
              <a:buSzPts val="2420"/>
              <a:buChar char="▪"/>
            </a:pPr>
            <a:endParaRPr dirty="0"/>
          </a:p>
          <a:p>
            <a:pPr marL="347472" lvl="0" indent="-347472" algn="l" rtl="0">
              <a:lnSpc>
                <a:spcPct val="110000"/>
              </a:lnSpc>
              <a:spcBef>
                <a:spcPts val="440"/>
              </a:spcBef>
              <a:spcAft>
                <a:spcPts val="0"/>
              </a:spcAft>
              <a:buSzPts val="2080"/>
              <a:buFont typeface="Noto Sans Symbols"/>
              <a:buChar char="❖"/>
            </a:pPr>
            <a:r>
              <a:rPr lang="en-US" dirty="0"/>
              <a:t>The Software Stack</a:t>
            </a:r>
            <a:endParaRPr dirty="0"/>
          </a:p>
          <a:p>
            <a:pPr marL="640080" lvl="1" indent="-283464" algn="l" rtl="0">
              <a:lnSpc>
                <a:spcPct val="110000"/>
              </a:lnSpc>
              <a:spcBef>
                <a:spcPts val="24"/>
              </a:spcBef>
              <a:spcAft>
                <a:spcPts val="0"/>
              </a:spcAft>
              <a:buSzPts val="2420"/>
              <a:buChar char="▪"/>
            </a:pPr>
            <a:r>
              <a:rPr lang="en-US" dirty="0"/>
              <a:t>Roadmap of Hardware and Software Components</a:t>
            </a:r>
          </a:p>
          <a:p>
            <a:pPr marL="640080" lvl="1" indent="-283464" algn="l" rtl="0">
              <a:lnSpc>
                <a:spcPct val="110000"/>
              </a:lnSpc>
              <a:spcBef>
                <a:spcPts val="24"/>
              </a:spcBef>
              <a:spcAft>
                <a:spcPts val="0"/>
              </a:spcAft>
              <a:buSzPts val="2420"/>
              <a:buChar char="▪"/>
            </a:pPr>
            <a:endParaRPr lang="en-US" dirty="0"/>
          </a:p>
          <a:p>
            <a:pPr marL="347472" lvl="0" indent="-347472"/>
            <a:r>
              <a:rPr lang="en-US" dirty="0"/>
              <a:t>Compilers Overview</a:t>
            </a:r>
          </a:p>
          <a:p>
            <a:pPr marL="640080" lvl="1" indent="-283464"/>
            <a:r>
              <a:rPr lang="en-US" dirty="0"/>
              <a:t>Roadmap of Hardware and Software Components</a:t>
            </a:r>
          </a:p>
          <a:p>
            <a:pPr marL="640080" lvl="1" indent="-283464"/>
            <a:endParaRPr lang="en-US" dirty="0"/>
          </a:p>
          <a:p>
            <a:pPr marL="347472" lvl="0" indent="-347472"/>
            <a:r>
              <a:rPr lang="en-US" dirty="0">
                <a:solidFill>
                  <a:schemeClr val="tx1"/>
                </a:solidFill>
              </a:rPr>
              <a:t>Hack CPU Logic Example: </a:t>
            </a:r>
            <a:r>
              <a:rPr lang="en-US" dirty="0" err="1">
                <a:solidFill>
                  <a:schemeClr val="tx1"/>
                </a:solidFill>
              </a:rPr>
              <a:t>writeM</a:t>
            </a:r>
            <a:endParaRPr lang="en-US" dirty="0">
              <a:solidFill>
                <a:schemeClr val="tx1"/>
              </a:solidFill>
            </a:endParaRPr>
          </a:p>
          <a:p>
            <a:pPr marL="640080" lvl="1" indent="-283464"/>
            <a:r>
              <a:rPr lang="en-US" dirty="0">
                <a:solidFill>
                  <a:schemeClr val="tx1"/>
                </a:solidFill>
              </a:rPr>
              <a:t>Project 6 CPU Logic Exercise</a:t>
            </a:r>
          </a:p>
          <a:p>
            <a:pPr marL="640080" lvl="1" indent="-283464"/>
            <a:endParaRPr lang="en-US" dirty="0"/>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Tree>
    <p:extLst>
      <p:ext uri="{BB962C8B-B14F-4D97-AF65-F5344CB8AC3E}">
        <p14:creationId xmlns:p14="http://schemas.microsoft.com/office/powerpoint/2010/main" val="4244679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Hack CPU Logic Example: </a:t>
            </a:r>
            <a:r>
              <a:rPr lang="en-US" dirty="0" err="1"/>
              <a:t>writeM</a:t>
            </a:r>
            <a:endParaRPr dirty="0"/>
          </a:p>
        </p:txBody>
      </p:sp>
      <p:sp>
        <p:nvSpPr>
          <p:cNvPr id="121" name="Google Shape;121;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Example: Determine when </a:t>
            </a:r>
            <a:r>
              <a:rPr lang="en-US" b="1" dirty="0" err="1">
                <a:latin typeface="Courier New" panose="02070309020205020404" pitchFamily="49" charset="0"/>
                <a:cs typeface="Courier New" panose="02070309020205020404" pitchFamily="49" charset="0"/>
              </a:rPr>
              <a:t>writeM</a:t>
            </a:r>
            <a:r>
              <a:rPr lang="en-US" dirty="0"/>
              <a:t> should be set to 1</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Step 2: Determine logic for specification</a:t>
            </a:r>
            <a:endParaRPr dirty="0"/>
          </a:p>
          <a:p>
            <a:pPr marL="640080" lvl="1" indent="-283464" algn="l" rtl="0">
              <a:lnSpc>
                <a:spcPct val="110000"/>
              </a:lnSpc>
              <a:spcBef>
                <a:spcPts val="24"/>
              </a:spcBef>
              <a:spcAft>
                <a:spcPts val="0"/>
              </a:spcAft>
              <a:buSzPts val="2420"/>
              <a:buChar char="▪"/>
            </a:pPr>
            <a:r>
              <a:rPr lang="en-US" dirty="0"/>
              <a:t>Read the “Destination Specification” section of Chapter 4</a:t>
            </a:r>
            <a:endParaRPr dirty="0"/>
          </a:p>
          <a:p>
            <a:pPr marL="640080" lvl="1" indent="-283464" algn="l" rtl="0">
              <a:lnSpc>
                <a:spcPct val="110000"/>
              </a:lnSpc>
              <a:spcBef>
                <a:spcPts val="24"/>
              </a:spcBef>
              <a:spcAft>
                <a:spcPts val="0"/>
              </a:spcAft>
              <a:buSzPts val="2420"/>
              <a:buChar char="▪"/>
            </a:pPr>
            <a:r>
              <a:rPr lang="en-US" dirty="0"/>
              <a:t>Instruction bits:</a:t>
            </a:r>
            <a:br>
              <a:rPr lang="en-US" dirty="0"/>
            </a:br>
            <a:r>
              <a:rPr lang="en-US" b="1" dirty="0">
                <a:highlight>
                  <a:srgbClr val="D9D9D9"/>
                </a:highlight>
                <a:latin typeface="Courier New"/>
                <a:ea typeface="Courier New"/>
                <a:cs typeface="Courier New"/>
                <a:sym typeface="Courier New"/>
              </a:rPr>
              <a:t>1 1 1 a c1 c2 c3 c4 c5 c6 d1 d2 d3 j1 j2 j3</a:t>
            </a:r>
            <a:endParaRPr dirty="0"/>
          </a:p>
          <a:p>
            <a:pPr marL="640080" lvl="1" indent="-129794" algn="l" rtl="0">
              <a:lnSpc>
                <a:spcPct val="110000"/>
              </a:lnSpc>
              <a:spcBef>
                <a:spcPts val="24"/>
              </a:spcBef>
              <a:spcAft>
                <a:spcPts val="0"/>
              </a:spcAft>
              <a:buSzPts val="2420"/>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22" name="Google Shape;122;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pic>
        <p:nvPicPr>
          <p:cNvPr id="123" name="Google Shape;123;p16"/>
          <p:cNvPicPr preferRelativeResize="0"/>
          <p:nvPr/>
        </p:nvPicPr>
        <p:blipFill>
          <a:blip r:embed="rId3">
            <a:alphaModFix/>
          </a:blip>
          <a:stretch>
            <a:fillRect/>
          </a:stretch>
        </p:blipFill>
        <p:spPr>
          <a:xfrm>
            <a:off x="1666175" y="4193999"/>
            <a:ext cx="5787700" cy="24096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CPU Logic Example: writeM</a:t>
            </a:r>
            <a:endParaRPr/>
          </a:p>
        </p:txBody>
      </p:sp>
      <p:sp>
        <p:nvSpPr>
          <p:cNvPr id="121" name="Google Shape;121;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Example: Determine when </a:t>
            </a:r>
            <a:r>
              <a:rPr lang="en-US" b="1" dirty="0" err="1">
                <a:latin typeface="Courier New" panose="02070309020205020404" pitchFamily="49" charset="0"/>
                <a:cs typeface="Courier New" panose="02070309020205020404" pitchFamily="49" charset="0"/>
              </a:rPr>
              <a:t>writeM</a:t>
            </a:r>
            <a:r>
              <a:rPr lang="en-US" dirty="0"/>
              <a:t> should be set to 1</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Step 2: Determine logic for specification</a:t>
            </a:r>
            <a:endParaRPr dirty="0"/>
          </a:p>
          <a:p>
            <a:pPr marL="640080" lvl="1" indent="-283464" algn="l" rtl="0">
              <a:lnSpc>
                <a:spcPct val="110000"/>
              </a:lnSpc>
              <a:spcBef>
                <a:spcPts val="24"/>
              </a:spcBef>
              <a:spcAft>
                <a:spcPts val="0"/>
              </a:spcAft>
              <a:buSzPts val="2420"/>
              <a:buChar char="▪"/>
            </a:pPr>
            <a:r>
              <a:rPr lang="en-US" dirty="0"/>
              <a:t>Read the “Destination Specification” section of Chapter 4</a:t>
            </a:r>
            <a:endParaRPr dirty="0"/>
          </a:p>
          <a:p>
            <a:pPr marL="640080" lvl="1" indent="-283464" algn="l" rtl="0">
              <a:lnSpc>
                <a:spcPct val="110000"/>
              </a:lnSpc>
              <a:spcBef>
                <a:spcPts val="24"/>
              </a:spcBef>
              <a:spcAft>
                <a:spcPts val="0"/>
              </a:spcAft>
              <a:buSzPts val="2420"/>
              <a:buChar char="▪"/>
            </a:pPr>
            <a:r>
              <a:rPr lang="en-US" dirty="0"/>
              <a:t>Instruction bits:</a:t>
            </a:r>
            <a:br>
              <a:rPr lang="en-US" dirty="0"/>
            </a:br>
            <a:r>
              <a:rPr lang="en-US" b="1" dirty="0">
                <a:highlight>
                  <a:srgbClr val="D9D9D9"/>
                </a:highlight>
                <a:latin typeface="Courier New"/>
                <a:ea typeface="Courier New"/>
                <a:cs typeface="Courier New"/>
                <a:sym typeface="Courier New"/>
              </a:rPr>
              <a:t>1 1 1 a c1 c2 c3 c4 c5 c6 d1 d2 d3 j1 j2 j3</a:t>
            </a:r>
            <a:endParaRPr dirty="0"/>
          </a:p>
          <a:p>
            <a:pPr marL="640080" lvl="1" indent="-129794" algn="l" rtl="0">
              <a:lnSpc>
                <a:spcPct val="110000"/>
              </a:lnSpc>
              <a:spcBef>
                <a:spcPts val="24"/>
              </a:spcBef>
              <a:spcAft>
                <a:spcPts val="0"/>
              </a:spcAft>
              <a:buSzPts val="2420"/>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22" name="Google Shape;122;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pic>
        <p:nvPicPr>
          <p:cNvPr id="123" name="Google Shape;123;p16"/>
          <p:cNvPicPr preferRelativeResize="0"/>
          <p:nvPr/>
        </p:nvPicPr>
        <p:blipFill>
          <a:blip r:embed="rId3">
            <a:alphaModFix/>
          </a:blip>
          <a:stretch>
            <a:fillRect/>
          </a:stretch>
        </p:blipFill>
        <p:spPr>
          <a:xfrm>
            <a:off x="1666175" y="4193999"/>
            <a:ext cx="5787700" cy="2409600"/>
          </a:xfrm>
          <a:prstGeom prst="rect">
            <a:avLst/>
          </a:prstGeom>
          <a:noFill/>
          <a:ln>
            <a:noFill/>
          </a:ln>
        </p:spPr>
      </p:pic>
      <p:sp>
        <p:nvSpPr>
          <p:cNvPr id="2" name="Rectangle 1">
            <a:extLst>
              <a:ext uri="{FF2B5EF4-FFF2-40B4-BE49-F238E27FC236}">
                <a16:creationId xmlns:a16="http://schemas.microsoft.com/office/drawing/2014/main" id="{A9E09BDB-0B56-9FA6-D743-F138B028DA4A}"/>
              </a:ext>
            </a:extLst>
          </p:cNvPr>
          <p:cNvSpPr/>
          <p:nvPr/>
        </p:nvSpPr>
        <p:spPr>
          <a:xfrm>
            <a:off x="1787704" y="4798031"/>
            <a:ext cx="5568594" cy="23630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6736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CPU Logic Example: writeM</a:t>
            </a:r>
            <a:endParaRPr/>
          </a:p>
        </p:txBody>
      </p:sp>
      <p:sp>
        <p:nvSpPr>
          <p:cNvPr id="121" name="Google Shape;121;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Example: Determine when </a:t>
            </a:r>
            <a:r>
              <a:rPr lang="en-US" b="1" dirty="0" err="1">
                <a:latin typeface="Courier New" panose="02070309020205020404" pitchFamily="49" charset="0"/>
                <a:cs typeface="Courier New" panose="02070309020205020404" pitchFamily="49" charset="0"/>
              </a:rPr>
              <a:t>writeM</a:t>
            </a:r>
            <a:r>
              <a:rPr lang="en-US" dirty="0"/>
              <a:t> should be set to 1</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Step 2: Determine logic for specification</a:t>
            </a:r>
            <a:endParaRPr dirty="0"/>
          </a:p>
          <a:p>
            <a:pPr marL="640080" lvl="1" indent="-283464" algn="l" rtl="0">
              <a:lnSpc>
                <a:spcPct val="110000"/>
              </a:lnSpc>
              <a:spcBef>
                <a:spcPts val="24"/>
              </a:spcBef>
              <a:spcAft>
                <a:spcPts val="0"/>
              </a:spcAft>
              <a:buSzPts val="2420"/>
              <a:buChar char="▪"/>
            </a:pPr>
            <a:r>
              <a:rPr lang="en-US" dirty="0"/>
              <a:t>Read the “Destination Specification” section of Chapter 4</a:t>
            </a:r>
            <a:endParaRPr dirty="0"/>
          </a:p>
          <a:p>
            <a:pPr marL="640080" lvl="1" indent="-283464" algn="l" rtl="0">
              <a:lnSpc>
                <a:spcPct val="110000"/>
              </a:lnSpc>
              <a:spcBef>
                <a:spcPts val="24"/>
              </a:spcBef>
              <a:spcAft>
                <a:spcPts val="0"/>
              </a:spcAft>
              <a:buSzPts val="2420"/>
              <a:buChar char="▪"/>
            </a:pPr>
            <a:r>
              <a:rPr lang="en-US" dirty="0"/>
              <a:t>Instruction bits:</a:t>
            </a:r>
            <a:br>
              <a:rPr lang="en-US" dirty="0"/>
            </a:br>
            <a:r>
              <a:rPr lang="en-US" b="1" dirty="0">
                <a:highlight>
                  <a:srgbClr val="D9D9D9"/>
                </a:highlight>
                <a:latin typeface="Courier New"/>
                <a:ea typeface="Courier New"/>
                <a:cs typeface="Courier New"/>
                <a:sym typeface="Courier New"/>
              </a:rPr>
              <a:t>1 1 1 a c1 c2 c3 c4 c5 c6 d1 d2 d3 j1 j2 j3</a:t>
            </a:r>
          </a:p>
          <a:p>
            <a:pPr marL="640080" lvl="1" indent="-283464"/>
            <a:r>
              <a:rPr lang="en-US" dirty="0"/>
              <a:t>d3 determines if the output should be written to memory</a:t>
            </a:r>
          </a:p>
          <a:p>
            <a:pPr marL="640080" lvl="1" indent="-283464"/>
            <a:r>
              <a:rPr lang="en-US" dirty="0"/>
              <a:t>Which bit of our instruction is that?</a:t>
            </a:r>
          </a:p>
          <a:p>
            <a:pPr marL="640080" lvl="1" indent="-283464"/>
            <a:r>
              <a:rPr lang="en-US" dirty="0"/>
              <a:t>So </a:t>
            </a:r>
            <a:r>
              <a:rPr lang="en-US" b="1" dirty="0" err="1">
                <a:latin typeface="Courier New" panose="02070309020205020404" pitchFamily="49" charset="0"/>
                <a:cs typeface="Courier New" panose="02070309020205020404" pitchFamily="49" charset="0"/>
              </a:rPr>
              <a:t>writeM</a:t>
            </a:r>
            <a:r>
              <a:rPr lang="en-US" b="1" dirty="0">
                <a:latin typeface="Courier New" panose="02070309020205020404" pitchFamily="49" charset="0"/>
                <a:cs typeface="Courier New" panose="02070309020205020404" pitchFamily="49" charset="0"/>
              </a:rPr>
              <a:t> = instruction[3]</a:t>
            </a:r>
            <a:r>
              <a:rPr lang="en-US" dirty="0"/>
              <a:t>?</a:t>
            </a:r>
          </a:p>
          <a:p>
            <a:pPr marL="640080" lvl="1" indent="-283464"/>
            <a:endParaRPr lang="en-US" dirty="0"/>
          </a:p>
          <a:p>
            <a:pPr marL="640080" lvl="1" indent="-283464" algn="l" rtl="0">
              <a:lnSpc>
                <a:spcPct val="110000"/>
              </a:lnSpc>
              <a:spcBef>
                <a:spcPts val="24"/>
              </a:spcBef>
              <a:spcAft>
                <a:spcPts val="0"/>
              </a:spcAft>
              <a:buSzPts val="2420"/>
              <a:buChar char="▪"/>
            </a:pPr>
            <a:endParaRPr dirty="0"/>
          </a:p>
          <a:p>
            <a:pPr marL="640080" lvl="1" indent="-129794" algn="l" rtl="0">
              <a:lnSpc>
                <a:spcPct val="110000"/>
              </a:lnSpc>
              <a:spcBef>
                <a:spcPts val="24"/>
              </a:spcBef>
              <a:spcAft>
                <a:spcPts val="0"/>
              </a:spcAft>
              <a:buSzPts val="2420"/>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22" name="Google Shape;122;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pic>
        <p:nvPicPr>
          <p:cNvPr id="123" name="Google Shape;123;p16"/>
          <p:cNvPicPr preferRelativeResize="0"/>
          <p:nvPr/>
        </p:nvPicPr>
        <p:blipFill rotWithShape="1">
          <a:blip r:embed="rId3">
            <a:alphaModFix/>
          </a:blip>
          <a:srcRect b="57450"/>
          <a:stretch/>
        </p:blipFill>
        <p:spPr>
          <a:xfrm>
            <a:off x="1666175" y="5303609"/>
            <a:ext cx="5787700" cy="1025273"/>
          </a:xfrm>
          <a:prstGeom prst="rect">
            <a:avLst/>
          </a:prstGeom>
          <a:noFill/>
          <a:ln>
            <a:noFill/>
          </a:ln>
        </p:spPr>
      </p:pic>
      <p:sp>
        <p:nvSpPr>
          <p:cNvPr id="2" name="Rectangle 1">
            <a:extLst>
              <a:ext uri="{FF2B5EF4-FFF2-40B4-BE49-F238E27FC236}">
                <a16:creationId xmlns:a16="http://schemas.microsoft.com/office/drawing/2014/main" id="{A9E09BDB-0B56-9FA6-D743-F138B028DA4A}"/>
              </a:ext>
            </a:extLst>
          </p:cNvPr>
          <p:cNvSpPr/>
          <p:nvPr/>
        </p:nvSpPr>
        <p:spPr>
          <a:xfrm>
            <a:off x="1787704" y="5907641"/>
            <a:ext cx="5568594" cy="23630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4272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Hack CPU Logic Example: writeM</a:t>
            </a:r>
            <a:endParaRPr/>
          </a:p>
        </p:txBody>
      </p:sp>
      <p:sp>
        <p:nvSpPr>
          <p:cNvPr id="121" name="Google Shape;121;p16"/>
          <p:cNvSpPr txBox="1">
            <a:spLocks noGrp="1"/>
          </p:cNvSpPr>
          <p:nvPr>
            <p:ph type="body" idx="1"/>
          </p:nvPr>
        </p:nvSpPr>
        <p:spPr>
          <a:xfrm>
            <a:off x="396875" y="1362075"/>
            <a:ext cx="8675206"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Example: Determine when </a:t>
            </a:r>
            <a:r>
              <a:rPr lang="en-US" b="1" dirty="0" err="1">
                <a:latin typeface="Courier New" panose="02070309020205020404" pitchFamily="49" charset="0"/>
                <a:cs typeface="Courier New" panose="02070309020205020404" pitchFamily="49" charset="0"/>
              </a:rPr>
              <a:t>writeM</a:t>
            </a:r>
            <a:r>
              <a:rPr lang="en-US" dirty="0"/>
              <a:t> should be set to 1</a:t>
            </a:r>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r>
              <a:rPr lang="en-US" dirty="0"/>
              <a:t>What’s wrong with </a:t>
            </a:r>
            <a:r>
              <a:rPr lang="en-US" b="1" dirty="0" err="1">
                <a:latin typeface="Courier New" panose="02070309020205020404" pitchFamily="49" charset="0"/>
                <a:cs typeface="Courier New" panose="02070309020205020404" pitchFamily="49" charset="0"/>
              </a:rPr>
              <a:t>writeM</a:t>
            </a:r>
            <a:r>
              <a:rPr lang="en-US" b="1" dirty="0">
                <a:latin typeface="Courier New" panose="02070309020205020404" pitchFamily="49" charset="0"/>
                <a:cs typeface="Courier New" panose="02070309020205020404" pitchFamily="49" charset="0"/>
              </a:rPr>
              <a:t> = instruction[3]</a:t>
            </a:r>
            <a:r>
              <a:rPr lang="en-US" dirty="0"/>
              <a:t>?</a:t>
            </a:r>
            <a:endParaRPr dirty="0"/>
          </a:p>
          <a:p>
            <a:pPr marL="640080" lvl="1" indent="-283464"/>
            <a:r>
              <a:rPr lang="en-US" dirty="0"/>
              <a:t>What happens if we have an A-instruction?</a:t>
            </a:r>
          </a:p>
          <a:p>
            <a:pPr marL="640080" lvl="1" indent="-283464"/>
            <a:r>
              <a:rPr lang="en-US" dirty="0"/>
              <a:t>We only write to destinations in the case of a C-instruction</a:t>
            </a:r>
          </a:p>
          <a:p>
            <a:pPr marL="640080" lvl="1" indent="-283464"/>
            <a:r>
              <a:rPr lang="en-US" dirty="0"/>
              <a:t>So, </a:t>
            </a:r>
            <a:r>
              <a:rPr lang="en-US" b="1" dirty="0" err="1">
                <a:latin typeface="Courier New" panose="02070309020205020404" pitchFamily="49" charset="0"/>
                <a:cs typeface="Courier New" panose="02070309020205020404" pitchFamily="49" charset="0"/>
              </a:rPr>
              <a:t>writeM</a:t>
            </a:r>
            <a:r>
              <a:rPr lang="en-US" b="1" dirty="0">
                <a:latin typeface="Courier New" panose="02070309020205020404" pitchFamily="49" charset="0"/>
                <a:cs typeface="Courier New" panose="02070309020205020404" pitchFamily="49" charset="0"/>
              </a:rPr>
              <a:t> = C-instruction &amp; instruction[3]</a:t>
            </a:r>
          </a:p>
          <a:p>
            <a:pPr marL="640080" lvl="1" indent="-283464"/>
            <a:r>
              <a:rPr lang="en-US" dirty="0"/>
              <a:t>Certain actions only occur on certain instruction types</a:t>
            </a:r>
          </a:p>
          <a:p>
            <a:pPr marL="640080" lvl="1" indent="-283464"/>
            <a:r>
              <a:rPr lang="en-US" dirty="0"/>
              <a:t>You may have to include a check for instruction type in your logic</a:t>
            </a:r>
          </a:p>
          <a:p>
            <a:pPr marL="356616" lvl="1" indent="0">
              <a:buNone/>
            </a:pPr>
            <a:endParaRPr lang="en-US" dirty="0"/>
          </a:p>
          <a:p>
            <a:pPr marL="640080" lvl="1" indent="-283464" algn="l" rtl="0">
              <a:lnSpc>
                <a:spcPct val="110000"/>
              </a:lnSpc>
              <a:spcBef>
                <a:spcPts val="24"/>
              </a:spcBef>
              <a:spcAft>
                <a:spcPts val="0"/>
              </a:spcAft>
              <a:buSzPts val="2420"/>
              <a:buChar char="▪"/>
            </a:pPr>
            <a:endParaRPr dirty="0"/>
          </a:p>
          <a:p>
            <a:pPr marL="640080" lvl="1" indent="-129794" algn="l" rtl="0">
              <a:lnSpc>
                <a:spcPct val="110000"/>
              </a:lnSpc>
              <a:spcBef>
                <a:spcPts val="24"/>
              </a:spcBef>
              <a:spcAft>
                <a:spcPts val="0"/>
              </a:spcAft>
              <a:buSzPts val="2420"/>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22" name="Google Shape;122;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pic>
        <p:nvPicPr>
          <p:cNvPr id="123" name="Google Shape;123;p16"/>
          <p:cNvPicPr preferRelativeResize="0"/>
          <p:nvPr/>
        </p:nvPicPr>
        <p:blipFill rotWithShape="1">
          <a:blip r:embed="rId3">
            <a:alphaModFix/>
          </a:blip>
          <a:srcRect b="57450"/>
          <a:stretch/>
        </p:blipFill>
        <p:spPr>
          <a:xfrm>
            <a:off x="1666175" y="5303609"/>
            <a:ext cx="5787700" cy="1025273"/>
          </a:xfrm>
          <a:prstGeom prst="rect">
            <a:avLst/>
          </a:prstGeom>
          <a:noFill/>
          <a:ln>
            <a:noFill/>
          </a:ln>
        </p:spPr>
      </p:pic>
      <p:sp>
        <p:nvSpPr>
          <p:cNvPr id="2" name="Rectangle 1">
            <a:extLst>
              <a:ext uri="{FF2B5EF4-FFF2-40B4-BE49-F238E27FC236}">
                <a16:creationId xmlns:a16="http://schemas.microsoft.com/office/drawing/2014/main" id="{A9E09BDB-0B56-9FA6-D743-F138B028DA4A}"/>
              </a:ext>
            </a:extLst>
          </p:cNvPr>
          <p:cNvSpPr/>
          <p:nvPr/>
        </p:nvSpPr>
        <p:spPr>
          <a:xfrm>
            <a:off x="1787704" y="5907641"/>
            <a:ext cx="5568594" cy="23630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872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Hack CPU Implementation: Logic Sub Chips</a:t>
            </a:r>
            <a:endParaRPr dirty="0"/>
          </a:p>
        </p:txBody>
      </p:sp>
      <p:sp>
        <p:nvSpPr>
          <p:cNvPr id="129" name="Google Shape;129;p1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We provide three sub chips and tests that implement the control logic for the A Register, D Register, and PC</a:t>
            </a:r>
            <a:endParaRPr dirty="0"/>
          </a:p>
          <a:p>
            <a:pPr marL="804672" lvl="1" indent="-347472" algn="l" rtl="0">
              <a:lnSpc>
                <a:spcPct val="110000"/>
              </a:lnSpc>
              <a:spcBef>
                <a:spcPts val="24"/>
              </a:spcBef>
              <a:spcAft>
                <a:spcPts val="0"/>
              </a:spcAft>
              <a:buSzPts val="2420"/>
              <a:buChar char="▪"/>
            </a:pPr>
            <a:r>
              <a:rPr lang="en-US" b="1" dirty="0" err="1">
                <a:latin typeface="Courier New"/>
                <a:ea typeface="Courier New"/>
                <a:cs typeface="Courier New"/>
                <a:sym typeface="Courier New"/>
              </a:rPr>
              <a:t>LoadAReg</a:t>
            </a:r>
            <a:r>
              <a:rPr lang="en-US" dirty="0"/>
              <a:t> contains logic for loading the A Register</a:t>
            </a:r>
            <a:endParaRPr dirty="0"/>
          </a:p>
          <a:p>
            <a:pPr marL="804672" lvl="1" indent="-347472" algn="l" rtl="0">
              <a:lnSpc>
                <a:spcPct val="110000"/>
              </a:lnSpc>
              <a:spcBef>
                <a:spcPts val="24"/>
              </a:spcBef>
              <a:spcAft>
                <a:spcPts val="0"/>
              </a:spcAft>
              <a:buSzPts val="2420"/>
              <a:buChar char="▪"/>
            </a:pPr>
            <a:r>
              <a:rPr lang="en-US" b="1" dirty="0" err="1">
                <a:latin typeface="Courier New"/>
                <a:ea typeface="Courier New"/>
                <a:cs typeface="Courier New"/>
                <a:sym typeface="Courier New"/>
              </a:rPr>
              <a:t>LoadDReg</a:t>
            </a:r>
            <a:r>
              <a:rPr lang="en-US" dirty="0"/>
              <a:t> contains logic for loading the D Register</a:t>
            </a:r>
            <a:endParaRPr dirty="0"/>
          </a:p>
          <a:p>
            <a:pPr marL="804672" lvl="1" indent="-347472" algn="l" rtl="0">
              <a:lnSpc>
                <a:spcPct val="110000"/>
              </a:lnSpc>
              <a:spcBef>
                <a:spcPts val="24"/>
              </a:spcBef>
              <a:spcAft>
                <a:spcPts val="0"/>
              </a:spcAft>
              <a:buSzPts val="2420"/>
              <a:buChar char="▪"/>
            </a:pPr>
            <a:r>
              <a:rPr lang="en-US" b="1" dirty="0" err="1">
                <a:latin typeface="Courier New"/>
                <a:ea typeface="Courier New"/>
                <a:cs typeface="Courier New"/>
                <a:sym typeface="Courier New"/>
              </a:rPr>
              <a:t>JumpLogic</a:t>
            </a:r>
            <a:r>
              <a:rPr lang="en-US" dirty="0"/>
              <a:t> contains logic for determining if the PC should load, jump, or increment</a:t>
            </a:r>
            <a:endParaRPr dirty="0"/>
          </a:p>
          <a:p>
            <a:pPr marL="804672" lvl="1" indent="-193802"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Implement and test these first, then use them in your CPU implementation</a:t>
            </a:r>
            <a:endParaRPr dirty="0"/>
          </a:p>
          <a:p>
            <a:pPr marL="804672" lvl="1" indent="-347472" algn="l" rtl="0">
              <a:lnSpc>
                <a:spcPct val="110000"/>
              </a:lnSpc>
              <a:spcBef>
                <a:spcPts val="24"/>
              </a:spcBef>
              <a:spcAft>
                <a:spcPts val="0"/>
              </a:spcAft>
              <a:buSzPts val="2420"/>
              <a:buChar char="▪"/>
            </a:pPr>
            <a:r>
              <a:rPr lang="en-US" dirty="0"/>
              <a:t>Intended to help you narrow the scope of bugs</a:t>
            </a:r>
            <a:endParaRPr dirty="0"/>
          </a:p>
        </p:txBody>
      </p:sp>
      <p:sp>
        <p:nvSpPr>
          <p:cNvPr id="130" name="Google Shape;130;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37"/>
        <p:cNvGrpSpPr/>
        <p:nvPr/>
      </p:nvGrpSpPr>
      <p:grpSpPr>
        <a:xfrm>
          <a:off x="0" y="0"/>
          <a:ext cx="0" cy="0"/>
          <a:chOff x="0" y="0"/>
          <a:chExt cx="0" cy="0"/>
        </a:xfrm>
      </p:grpSpPr>
      <p:sp>
        <p:nvSpPr>
          <p:cNvPr id="538" name="Google Shape;538;p7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13 Wrap-up</a:t>
            </a:r>
            <a:endParaRPr dirty="0"/>
          </a:p>
        </p:txBody>
      </p:sp>
      <p:sp>
        <p:nvSpPr>
          <p:cNvPr id="539" name="Google Shape;539;p7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Midterm will be graded with feedback by Thursday (5/12)</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r>
              <a:rPr lang="en-US" b="1" dirty="0">
                <a:solidFill>
                  <a:srgbClr val="FF0000"/>
                </a:solidFill>
              </a:rPr>
              <a:t>Project 6: Mock Exam Problem &amp; Building a Computer due this Thursday (5/12) at 11:59pm PDT</a:t>
            </a:r>
            <a:endParaRPr b="1" dirty="0">
              <a:solidFill>
                <a:srgbClr val="FF0000"/>
              </a:solidFill>
            </a:endParaRPr>
          </a:p>
          <a:p>
            <a:pPr marL="457200" lvl="0" indent="0" algn="l" rtl="0">
              <a:lnSpc>
                <a:spcPct val="110000"/>
              </a:lnSpc>
              <a:spcBef>
                <a:spcPts val="440"/>
              </a:spcBef>
              <a:spcAft>
                <a:spcPts val="0"/>
              </a:spcAft>
              <a:buNone/>
            </a:pPr>
            <a:endParaRPr dirty="0"/>
          </a:p>
          <a:p>
            <a:pPr marL="347472" lvl="0" indent="-347472"/>
            <a:r>
              <a:rPr lang="en-US" dirty="0"/>
              <a:t>Thursday’s Lecture Reading: </a:t>
            </a:r>
            <a:r>
              <a:rPr lang="en-US" dirty="0">
                <a:solidFill>
                  <a:srgbClr val="0261C3"/>
                </a:solidFill>
                <a:hlinkClick r:id="rId3">
                  <a:extLst>
                    <a:ext uri="{A12FA001-AC4F-418D-AE19-62706E023703}">
                      <ahyp:hlinkClr xmlns:ahyp="http://schemas.microsoft.com/office/drawing/2018/hyperlinkcolor" val="tx"/>
                    </a:ext>
                  </a:extLst>
                </a:hlinkClick>
              </a:rPr>
              <a:t>Compilers Overview: Scanning and Parsing</a:t>
            </a:r>
            <a:endParaRPr lang="en-US" dirty="0">
              <a:solidFill>
                <a:srgbClr val="0261C3"/>
              </a:solidFill>
            </a:endParaRPr>
          </a:p>
          <a:p>
            <a:pPr marL="0" lvl="0" indent="0" algn="l" rtl="0">
              <a:lnSpc>
                <a:spcPct val="110000"/>
              </a:lnSpc>
              <a:spcBef>
                <a:spcPts val="440"/>
              </a:spcBef>
              <a:spcAft>
                <a:spcPts val="0"/>
              </a:spcAft>
              <a:buSzPts val="2080"/>
              <a:buNone/>
            </a:pPr>
            <a:endParaRPr dirty="0"/>
          </a:p>
          <a:p>
            <a:pPr marL="347472" lvl="0" indent="-347472"/>
            <a:r>
              <a:rPr lang="en-US" dirty="0"/>
              <a:t>Please submit the </a:t>
            </a:r>
            <a:r>
              <a:rPr lang="en-US" u="sng" dirty="0">
                <a:solidFill>
                  <a:srgbClr val="0261C3"/>
                </a:solidFill>
                <a:hlinkClick r:id="rId4">
                  <a:extLst>
                    <a:ext uri="{A12FA001-AC4F-418D-AE19-62706E023703}">
                      <ahyp:hlinkClr xmlns:ahyp="http://schemas.microsoft.com/office/drawing/2018/hyperlinkcolor" val="tx"/>
                    </a:ext>
                  </a:extLst>
                </a:hlinkClick>
              </a:rPr>
              <a:t>mid-quarter feedback form</a:t>
            </a:r>
            <a:r>
              <a:rPr lang="en-US" dirty="0"/>
              <a:t> if you haven’t already</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40" name="Google Shape;540;p7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35</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4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Producing Machine Code</a:t>
            </a:r>
            <a:endParaRPr/>
          </a:p>
        </p:txBody>
      </p:sp>
      <p:sp>
        <p:nvSpPr>
          <p:cNvPr id="48" name="Google Shape;48;p4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grpSp>
        <p:nvGrpSpPr>
          <p:cNvPr id="49" name="Google Shape;49;p40"/>
          <p:cNvGrpSpPr/>
          <p:nvPr/>
        </p:nvGrpSpPr>
        <p:grpSpPr>
          <a:xfrm>
            <a:off x="6446600" y="2659638"/>
            <a:ext cx="2406300" cy="2292900"/>
            <a:chOff x="6262025" y="2282550"/>
            <a:chExt cx="2406300" cy="2292900"/>
          </a:xfrm>
        </p:grpSpPr>
        <p:sp>
          <p:nvSpPr>
            <p:cNvPr id="50" name="Google Shape;50;p40"/>
            <p:cNvSpPr/>
            <p:nvPr/>
          </p:nvSpPr>
          <p:spPr>
            <a:xfrm>
              <a:off x="6262025" y="2282550"/>
              <a:ext cx="2406300" cy="2292900"/>
            </a:xfrm>
            <a:prstGeom prst="rect">
              <a:avLst/>
            </a:prstGeom>
            <a:solidFill>
              <a:srgbClr val="FFFFFF"/>
            </a:solidFill>
            <a:ln w="38100" cap="flat" cmpd="sng">
              <a:solidFill>
                <a:srgbClr val="666666"/>
              </a:solidFill>
              <a:prstDash val="solid"/>
              <a:round/>
              <a:headEnd type="none" w="sm" len="sm"/>
              <a:tailEnd type="none" w="sm" len="sm"/>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endParaRPr sz="1200" b="1" i="0" u="none" strike="noStrike" cap="none">
                <a:solidFill>
                  <a:srgbClr val="000000"/>
                </a:solidFill>
                <a:latin typeface="Calibri"/>
                <a:ea typeface="Calibri"/>
                <a:cs typeface="Calibri"/>
                <a:sym typeface="Calibri"/>
              </a:endParaRPr>
            </a:p>
          </p:txBody>
        </p:sp>
        <p:sp>
          <p:nvSpPr>
            <p:cNvPr id="51" name="Google Shape;51;p40"/>
            <p:cNvSpPr/>
            <p:nvPr/>
          </p:nvSpPr>
          <p:spPr>
            <a:xfrm>
              <a:off x="6354525" y="2379775"/>
              <a:ext cx="10086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MEM</a:t>
              </a:r>
              <a:endParaRPr sz="2000" b="1" i="0" u="none" strike="noStrike" cap="none">
                <a:solidFill>
                  <a:srgbClr val="000000"/>
                </a:solidFill>
                <a:latin typeface="Calibri"/>
                <a:ea typeface="Calibri"/>
                <a:cs typeface="Calibri"/>
                <a:sym typeface="Calibri"/>
              </a:endParaRPr>
            </a:p>
          </p:txBody>
        </p:sp>
        <p:sp>
          <p:nvSpPr>
            <p:cNvPr id="52" name="Google Shape;52;p40"/>
            <p:cNvSpPr/>
            <p:nvPr/>
          </p:nvSpPr>
          <p:spPr>
            <a:xfrm>
              <a:off x="7613073" y="2379775"/>
              <a:ext cx="949800" cy="211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53" name="Google Shape;53;p40"/>
            <p:cNvSpPr/>
            <p:nvPr/>
          </p:nvSpPr>
          <p:spPr>
            <a:xfrm>
              <a:off x="7686973" y="3966250"/>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REGISTERS</a:t>
              </a:r>
              <a:endParaRPr sz="800" b="1" i="0" u="none" strike="noStrike" cap="none">
                <a:solidFill>
                  <a:srgbClr val="000000"/>
                </a:solidFill>
                <a:latin typeface="Calibri"/>
                <a:ea typeface="Calibri"/>
                <a:cs typeface="Calibri"/>
                <a:sym typeface="Calibri"/>
              </a:endParaRPr>
            </a:p>
          </p:txBody>
        </p:sp>
        <p:sp>
          <p:nvSpPr>
            <p:cNvPr id="54" name="Google Shape;54;p40"/>
            <p:cNvSpPr/>
            <p:nvPr/>
          </p:nvSpPr>
          <p:spPr>
            <a:xfrm>
              <a:off x="7686973" y="4247225"/>
              <a:ext cx="817800" cy="1938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50000"/>
                </a:lnSpc>
                <a:spcBef>
                  <a:spcPts val="0"/>
                </a:spcBef>
                <a:spcAft>
                  <a:spcPts val="0"/>
                </a:spcAft>
                <a:buClr>
                  <a:srgbClr val="000000"/>
                </a:buClr>
                <a:buSzPts val="1400"/>
                <a:buFont typeface="Arial"/>
                <a:buNone/>
              </a:pPr>
              <a:r>
                <a:rPr lang="en-US" sz="800" b="1" i="0" u="none" strike="noStrike" cap="none">
                  <a:solidFill>
                    <a:srgbClr val="000000"/>
                  </a:solidFill>
                  <a:latin typeface="Calibri"/>
                  <a:ea typeface="Calibri"/>
                  <a:cs typeface="Calibri"/>
                  <a:sym typeface="Calibri"/>
                </a:rPr>
                <a:t>CONTROL</a:t>
              </a:r>
              <a:endParaRPr sz="800" b="1" i="0" u="none" strike="noStrike" cap="none">
                <a:solidFill>
                  <a:srgbClr val="000000"/>
                </a:solidFill>
                <a:latin typeface="Calibri"/>
                <a:ea typeface="Calibri"/>
                <a:cs typeface="Calibri"/>
                <a:sym typeface="Calibri"/>
              </a:endParaRPr>
            </a:p>
          </p:txBody>
        </p:sp>
        <p:sp>
          <p:nvSpPr>
            <p:cNvPr id="55" name="Google Shape;55;p40"/>
            <p:cNvSpPr/>
            <p:nvPr/>
          </p:nvSpPr>
          <p:spPr>
            <a:xfrm rot="10800000">
              <a:off x="7313068" y="343738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 name="Google Shape;56;p40"/>
            <p:cNvSpPr/>
            <p:nvPr/>
          </p:nvSpPr>
          <p:spPr>
            <a:xfrm>
              <a:off x="7350030" y="3182975"/>
              <a:ext cx="304200" cy="2544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57" name="Google Shape;57;p40"/>
            <p:cNvPicPr preferRelativeResize="0"/>
            <p:nvPr/>
          </p:nvPicPr>
          <p:blipFill rotWithShape="1">
            <a:blip r:embed="rId3">
              <a:alphaModFix/>
            </a:blip>
            <a:srcRect/>
            <a:stretch/>
          </p:blipFill>
          <p:spPr>
            <a:xfrm>
              <a:off x="7691386" y="2952737"/>
              <a:ext cx="875853" cy="966966"/>
            </a:xfrm>
            <a:prstGeom prst="rect">
              <a:avLst/>
            </a:prstGeom>
            <a:noFill/>
            <a:ln>
              <a:noFill/>
            </a:ln>
          </p:spPr>
        </p:pic>
        <p:sp>
          <p:nvSpPr>
            <p:cNvPr id="58" name="Google Shape;58;p40"/>
            <p:cNvSpPr/>
            <p:nvPr/>
          </p:nvSpPr>
          <p:spPr>
            <a:xfrm>
              <a:off x="6409374" y="2989425"/>
              <a:ext cx="864600" cy="655500"/>
            </a:xfrm>
            <a:prstGeom prst="rect">
              <a:avLst/>
            </a:prstGeom>
            <a:solidFill>
              <a:srgbClr val="CFE2F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PROGRAM</a:t>
              </a:r>
              <a:endParaRPr sz="1000" b="1" i="0" u="none" strike="noStrike" cap="none">
                <a:solidFill>
                  <a:srgbClr val="000000"/>
                </a:solidFill>
                <a:latin typeface="Calibri"/>
                <a:ea typeface="Calibri"/>
                <a:cs typeface="Calibri"/>
                <a:sym typeface="Calibri"/>
              </a:endParaRPr>
            </a:p>
          </p:txBody>
        </p:sp>
        <p:sp>
          <p:nvSpPr>
            <p:cNvPr id="59" name="Google Shape;59;p40"/>
            <p:cNvSpPr/>
            <p:nvPr/>
          </p:nvSpPr>
          <p:spPr>
            <a:xfrm>
              <a:off x="6420767" y="3710951"/>
              <a:ext cx="864600" cy="704400"/>
            </a:xfrm>
            <a:prstGeom prst="rect">
              <a:avLst/>
            </a:prstGeom>
            <a:solidFill>
              <a:srgbClr val="D9EAD3"/>
            </a:solidFill>
            <a:ln w="3810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endParaRPr sz="1000" b="1"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400"/>
                <a:buFont typeface="Arial"/>
                <a:buNone/>
              </a:pPr>
              <a:r>
                <a:rPr lang="en-US" sz="1000" b="1" i="0" u="none" strike="noStrike" cap="none">
                  <a:solidFill>
                    <a:srgbClr val="000000"/>
                  </a:solidFill>
                  <a:latin typeface="Calibri"/>
                  <a:ea typeface="Calibri"/>
                  <a:cs typeface="Calibri"/>
                  <a:sym typeface="Calibri"/>
                </a:rPr>
                <a:t>DATA</a:t>
              </a:r>
              <a:endParaRPr sz="1000" b="1" i="0" u="none" strike="noStrike" cap="none">
                <a:solidFill>
                  <a:srgbClr val="000000"/>
                </a:solidFill>
                <a:latin typeface="Calibri"/>
                <a:ea typeface="Calibri"/>
                <a:cs typeface="Calibri"/>
                <a:sym typeface="Calibri"/>
              </a:endParaRPr>
            </a:p>
          </p:txBody>
        </p:sp>
      </p:grpSp>
      <p:sp>
        <p:nvSpPr>
          <p:cNvPr id="60" name="Google Shape;60;p40"/>
          <p:cNvSpPr/>
          <p:nvPr/>
        </p:nvSpPr>
        <p:spPr>
          <a:xfrm>
            <a:off x="3443200" y="3143100"/>
            <a:ext cx="1956300" cy="1326000"/>
          </a:xfrm>
          <a:prstGeom prst="rect">
            <a:avLst/>
          </a:prstGeom>
          <a:solidFill>
            <a:srgbClr val="CFE2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0101110011100110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1011000101010100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1110001011111100</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Machine Code Instructions</a:t>
            </a:r>
            <a:endParaRPr sz="1200" b="0" i="0" u="none" strike="noStrike" cap="none">
              <a:solidFill>
                <a:schemeClr val="dk1"/>
              </a:solidFill>
              <a:latin typeface="Calibri"/>
              <a:ea typeface="Calibri"/>
              <a:cs typeface="Calibri"/>
              <a:sym typeface="Calibri"/>
            </a:endParaRPr>
          </a:p>
        </p:txBody>
      </p:sp>
      <p:sp>
        <p:nvSpPr>
          <p:cNvPr id="61" name="Google Shape;61;p40"/>
          <p:cNvSpPr/>
          <p:nvPr/>
        </p:nvSpPr>
        <p:spPr>
          <a:xfrm>
            <a:off x="357025" y="1626724"/>
            <a:ext cx="1956300" cy="1370811"/>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while (i &lt; 100) {</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sum += arr[i];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  i++;</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t>
            </a:r>
            <a:endParaRPr sz="12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Java</a:t>
            </a:r>
            <a:endParaRPr sz="1200" b="0" i="0" u="none" strike="noStrike" cap="none">
              <a:solidFill>
                <a:schemeClr val="dk1"/>
              </a:solidFill>
              <a:latin typeface="Calibri"/>
              <a:ea typeface="Calibri"/>
              <a:cs typeface="Calibri"/>
              <a:sym typeface="Calibri"/>
            </a:endParaRPr>
          </a:p>
        </p:txBody>
      </p:sp>
      <p:sp>
        <p:nvSpPr>
          <p:cNvPr id="62" name="Google Shape;62;p40"/>
          <p:cNvSpPr/>
          <p:nvPr/>
        </p:nvSpPr>
        <p:spPr>
          <a:xfrm>
            <a:off x="357025" y="4769725"/>
            <a:ext cx="1956300" cy="1370810"/>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$5,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addq %rsx, %rdx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movq %rdx, %rax</a:t>
            </a:r>
            <a:endParaRPr sz="1400" b="1" i="0" u="none" strike="noStrike" cap="none">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ret</a:t>
            </a:r>
            <a:endParaRPr sz="1400" b="1" i="0" u="none" strike="noStrike" cap="none">
              <a:solidFill>
                <a:srgbClr val="000000"/>
              </a:solidFill>
              <a:latin typeface="Courier New"/>
              <a:ea typeface="Courier New"/>
              <a:cs typeface="Courier New"/>
              <a:sym typeface="Courier New"/>
            </a:endParaRPr>
          </a:p>
          <a:p>
            <a:pPr marL="0" marR="0" lvl="0" indent="0" algn="r" rtl="0">
              <a:lnSpc>
                <a:spcPct val="100000"/>
              </a:lnSpc>
              <a:spcBef>
                <a:spcPts val="0"/>
              </a:spcBef>
              <a:spcAft>
                <a:spcPts val="0"/>
              </a:spcAft>
              <a:buClr>
                <a:srgbClr val="000000"/>
              </a:buClr>
              <a:buSzPts val="1400"/>
              <a:buFont typeface="Arial"/>
              <a:buNone/>
            </a:pPr>
            <a:endParaRPr sz="1200" b="0" i="0" u="none" strike="noStrike" cap="none">
              <a:solidFill>
                <a:srgbClr val="000000"/>
              </a:solidFill>
              <a:latin typeface="Consolas"/>
              <a:ea typeface="Consolas"/>
              <a:cs typeface="Consolas"/>
              <a:sym typeface="Consolas"/>
            </a:endParaRPr>
          </a:p>
          <a:p>
            <a:pPr marL="0" marR="0" lvl="0" indent="0" algn="r" rtl="0">
              <a:lnSpc>
                <a:spcPct val="100000"/>
              </a:lnSpc>
              <a:spcBef>
                <a:spcPts val="0"/>
              </a:spcBef>
              <a:spcAft>
                <a:spcPts val="0"/>
              </a:spcAft>
              <a:buClr>
                <a:srgbClr val="000000"/>
              </a:buClr>
              <a:buSzPts val="1400"/>
              <a:buFont typeface="Arial"/>
              <a:buNone/>
            </a:pPr>
            <a:r>
              <a:rPr lang="en-US" sz="1200" b="0" i="0" u="none" strike="noStrike" cap="none">
                <a:solidFill>
                  <a:schemeClr val="dk1"/>
                </a:solidFill>
                <a:latin typeface="Calibri"/>
                <a:ea typeface="Calibri"/>
                <a:cs typeface="Calibri"/>
                <a:sym typeface="Calibri"/>
              </a:rPr>
              <a:t>Assembly Language</a:t>
            </a:r>
            <a:endParaRPr sz="1200" b="0" i="0" u="none" strike="noStrike" cap="none">
              <a:solidFill>
                <a:schemeClr val="dk1"/>
              </a:solidFill>
              <a:latin typeface="Calibri"/>
              <a:ea typeface="Calibri"/>
              <a:cs typeface="Calibri"/>
              <a:sym typeface="Calibri"/>
            </a:endParaRPr>
          </a:p>
        </p:txBody>
      </p:sp>
      <p:sp>
        <p:nvSpPr>
          <p:cNvPr id="63" name="Google Shape;63;p40"/>
          <p:cNvSpPr/>
          <p:nvPr/>
        </p:nvSpPr>
        <p:spPr>
          <a:xfrm>
            <a:off x="5470200" y="4113225"/>
            <a:ext cx="9057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40"/>
          <p:cNvSpPr txBox="1"/>
          <p:nvPr/>
        </p:nvSpPr>
        <p:spPr>
          <a:xfrm>
            <a:off x="5136300" y="4469100"/>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Load &amp; Execute</a:t>
            </a:r>
            <a:endParaRPr sz="1400" b="1" i="0" u="none" strike="noStrike" cap="none">
              <a:solidFill>
                <a:srgbClr val="CC0000"/>
              </a:solidFill>
              <a:latin typeface="Calibri"/>
              <a:ea typeface="Calibri"/>
              <a:cs typeface="Calibri"/>
              <a:sym typeface="Calibri"/>
            </a:endParaRPr>
          </a:p>
        </p:txBody>
      </p:sp>
      <p:sp>
        <p:nvSpPr>
          <p:cNvPr id="65" name="Google Shape;65;p40"/>
          <p:cNvSpPr/>
          <p:nvPr/>
        </p:nvSpPr>
        <p:spPr>
          <a:xfrm rot="10800000" flipH="1">
            <a:off x="2428475" y="2107725"/>
            <a:ext cx="1437600" cy="9810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40"/>
          <p:cNvSpPr txBox="1"/>
          <p:nvPr/>
        </p:nvSpPr>
        <p:spPr>
          <a:xfrm>
            <a:off x="2733975" y="17426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Compile</a:t>
            </a:r>
            <a:endParaRPr sz="1400" b="1" i="0" u="none" strike="noStrike" cap="none">
              <a:solidFill>
                <a:srgbClr val="CC0000"/>
              </a:solidFill>
              <a:latin typeface="Calibri"/>
              <a:ea typeface="Calibri"/>
              <a:cs typeface="Calibri"/>
              <a:sym typeface="Calibri"/>
            </a:endParaRPr>
          </a:p>
        </p:txBody>
      </p:sp>
      <p:sp>
        <p:nvSpPr>
          <p:cNvPr id="67" name="Google Shape;67;p40"/>
          <p:cNvSpPr/>
          <p:nvPr/>
        </p:nvSpPr>
        <p:spPr>
          <a:xfrm>
            <a:off x="2428475" y="4566225"/>
            <a:ext cx="1437600" cy="1011300"/>
          </a:xfrm>
          <a:prstGeom prst="bentUpArrow">
            <a:avLst>
              <a:gd name="adj1" fmla="val 25000"/>
              <a:gd name="adj2" fmla="val 25000"/>
              <a:gd name="adj3" fmla="val 25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 name="Google Shape;68;p40"/>
          <p:cNvSpPr txBox="1"/>
          <p:nvPr/>
        </p:nvSpPr>
        <p:spPr>
          <a:xfrm>
            <a:off x="2733975" y="5577525"/>
            <a:ext cx="15735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41"/>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The Assembler’s Job</a:t>
            </a:r>
            <a:endParaRPr dirty="0"/>
          </a:p>
        </p:txBody>
      </p:sp>
      <p:sp>
        <p:nvSpPr>
          <p:cNvPr id="75" name="Google Shape;75;p41"/>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5</a:t>
            </a:fld>
            <a:endParaRPr/>
          </a:p>
        </p:txBody>
      </p:sp>
      <p:sp>
        <p:nvSpPr>
          <p:cNvPr id="76" name="Google Shape;76;p41"/>
          <p:cNvSpPr/>
          <p:nvPr/>
        </p:nvSpPr>
        <p:spPr>
          <a:xfrm>
            <a:off x="1145650" y="5058650"/>
            <a:ext cx="1245900" cy="453000"/>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ourier New"/>
                <a:ea typeface="Courier New"/>
                <a:cs typeface="Courier New"/>
                <a:sym typeface="Courier New"/>
              </a:rPr>
              <a:t>D=D+1</a:t>
            </a:r>
            <a:endParaRPr sz="1400" b="1" i="0" u="none" strike="noStrike" cap="none" dirty="0">
              <a:solidFill>
                <a:srgbClr val="999999"/>
              </a:solidFill>
              <a:latin typeface="Courier New"/>
              <a:ea typeface="Courier New"/>
              <a:cs typeface="Courier New"/>
              <a:sym typeface="Courier New"/>
            </a:endParaRPr>
          </a:p>
        </p:txBody>
      </p:sp>
      <p:sp>
        <p:nvSpPr>
          <p:cNvPr id="77" name="Google Shape;77;p41"/>
          <p:cNvSpPr/>
          <p:nvPr/>
        </p:nvSpPr>
        <p:spPr>
          <a:xfrm>
            <a:off x="2690750" y="5058650"/>
            <a:ext cx="11022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41"/>
          <p:cNvSpPr txBox="1"/>
          <p:nvPr/>
        </p:nvSpPr>
        <p:spPr>
          <a:xfrm>
            <a:off x="2789000" y="5357300"/>
            <a:ext cx="9057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79" name="Google Shape;79;p41"/>
          <p:cNvSpPr/>
          <p:nvPr/>
        </p:nvSpPr>
        <p:spPr>
          <a:xfrm>
            <a:off x="3988249" y="5058650"/>
            <a:ext cx="4198961" cy="453000"/>
          </a:xfrm>
          <a:prstGeom prst="rect">
            <a:avLst/>
          </a:prstGeom>
          <a:solidFill>
            <a:srgbClr val="CFE2F3"/>
          </a:solidFill>
          <a:ln>
            <a:noFill/>
          </a:ln>
          <a:effectLst>
            <a:outerShdw blurRad="57150" dist="19050" dir="5400000" algn="bl" rotWithShape="0">
              <a:srgbClr val="000000">
                <a:alpha val="49019"/>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800" b="1" i="0" u="none" strike="noStrike" cap="none">
                <a:solidFill>
                  <a:srgbClr val="4A86E8"/>
                </a:solidFill>
                <a:latin typeface="Courier New"/>
                <a:ea typeface="Courier New"/>
                <a:cs typeface="Courier New"/>
                <a:sym typeface="Courier New"/>
              </a:rPr>
              <a:t>1 </a:t>
            </a:r>
            <a:r>
              <a:rPr lang="en-US" sz="1800" b="1" i="0" u="none" strike="noStrike" cap="none">
                <a:solidFill>
                  <a:srgbClr val="B7B7B7"/>
                </a:solidFill>
                <a:latin typeface="Courier New"/>
                <a:ea typeface="Courier New"/>
                <a:cs typeface="Courier New"/>
                <a:sym typeface="Courier New"/>
              </a:rPr>
              <a:t>1 1</a:t>
            </a:r>
            <a:r>
              <a:rPr lang="en-US" sz="1800" b="1" i="0" u="none" strike="noStrike" cap="none">
                <a:solidFill>
                  <a:srgbClr val="CCCCCC"/>
                </a:solidFill>
                <a:latin typeface="Courier New"/>
                <a:ea typeface="Courier New"/>
                <a:cs typeface="Courier New"/>
                <a:sym typeface="Courier New"/>
              </a:rPr>
              <a:t> </a:t>
            </a:r>
            <a:r>
              <a:rPr lang="en-US" sz="1800" b="1" i="0" u="none" strike="noStrike" cap="none">
                <a:solidFill>
                  <a:srgbClr val="674EA7"/>
                </a:solidFill>
                <a:latin typeface="Courier New"/>
                <a:ea typeface="Courier New"/>
                <a:cs typeface="Courier New"/>
                <a:sym typeface="Courier New"/>
              </a:rPr>
              <a:t>0 </a:t>
            </a:r>
            <a:r>
              <a:rPr lang="en-US" sz="1800" b="1">
                <a:solidFill>
                  <a:srgbClr val="674EA7"/>
                </a:solidFill>
                <a:latin typeface="Courier New"/>
                <a:ea typeface="Courier New"/>
                <a:cs typeface="Courier New"/>
                <a:sym typeface="Courier New"/>
              </a:rPr>
              <a:t>1</a:t>
            </a:r>
            <a:r>
              <a:rPr lang="en-US" sz="1800" b="1" i="0" u="none" strike="noStrike" cap="none">
                <a:solidFill>
                  <a:srgbClr val="674EA7"/>
                </a:solidFill>
                <a:latin typeface="Courier New"/>
                <a:ea typeface="Courier New"/>
                <a:cs typeface="Courier New"/>
                <a:sym typeface="Courier New"/>
              </a:rPr>
              <a:t> 1 1 1 1</a:t>
            </a:r>
            <a:r>
              <a:rPr lang="en-US" sz="1800" b="1" i="0" u="none" strike="noStrike" cap="none">
                <a:solidFill>
                  <a:srgbClr val="FF9900"/>
                </a:solidFill>
                <a:latin typeface="Courier New"/>
                <a:ea typeface="Courier New"/>
                <a:cs typeface="Courier New"/>
                <a:sym typeface="Courier New"/>
              </a:rPr>
              <a:t> 0 1 0 </a:t>
            </a:r>
            <a:r>
              <a:rPr lang="en-US" sz="1800" b="1" i="0" u="none" strike="noStrike" cap="none">
                <a:solidFill>
                  <a:srgbClr val="00CC99"/>
                </a:solidFill>
                <a:latin typeface="Courier New"/>
                <a:ea typeface="Courier New"/>
                <a:cs typeface="Courier New"/>
                <a:sym typeface="Courier New"/>
              </a:rPr>
              <a:t>0 0 0</a:t>
            </a:r>
            <a:endParaRPr sz="400" b="1" i="0" u="none" strike="noStrike" cap="none">
              <a:solidFill>
                <a:srgbClr val="00CC99"/>
              </a:solidFill>
              <a:latin typeface="Courier New"/>
              <a:ea typeface="Courier New"/>
              <a:cs typeface="Courier New"/>
              <a:sym typeface="Courier New"/>
            </a:endParaRPr>
          </a:p>
        </p:txBody>
      </p:sp>
      <p:sp>
        <p:nvSpPr>
          <p:cNvPr id="80" name="Google Shape;80;p41"/>
          <p:cNvSpPr/>
          <p:nvPr/>
        </p:nvSpPr>
        <p:spPr>
          <a:xfrm rot="5400000">
            <a:off x="6795346" y="5385800"/>
            <a:ext cx="96600" cy="5766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41"/>
          <p:cNvSpPr/>
          <p:nvPr/>
        </p:nvSpPr>
        <p:spPr>
          <a:xfrm>
            <a:off x="6369420" y="5922700"/>
            <a:ext cx="873600" cy="453000"/>
          </a:xfrm>
          <a:prstGeom prst="wedgeRectCallout">
            <a:avLst>
              <a:gd name="adj1" fmla="val 20607"/>
              <a:gd name="adj2" fmla="val -91203"/>
            </a:avLst>
          </a:prstGeom>
          <a:solidFill>
            <a:srgbClr val="FF99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D</a:t>
            </a:r>
            <a:endParaRPr sz="1500" b="1" i="0" u="none" strike="noStrike" cap="none">
              <a:solidFill>
                <a:srgbClr val="FFFFFF"/>
              </a:solidFill>
              <a:latin typeface="Courier New"/>
              <a:ea typeface="Courier New"/>
              <a:cs typeface="Courier New"/>
              <a:sym typeface="Courier New"/>
            </a:endParaRPr>
          </a:p>
        </p:txBody>
      </p:sp>
      <p:sp>
        <p:nvSpPr>
          <p:cNvPr id="82" name="Google Shape;82;p41"/>
          <p:cNvSpPr/>
          <p:nvPr/>
        </p:nvSpPr>
        <p:spPr>
          <a:xfrm rot="5400000">
            <a:off x="7674144" y="5395550"/>
            <a:ext cx="96600" cy="557100"/>
          </a:xfrm>
          <a:prstGeom prst="rightBracket">
            <a:avLst>
              <a:gd name="adj" fmla="val 100731"/>
            </a:avLst>
          </a:prstGeom>
          <a:noFill/>
          <a:ln w="38100" cap="flat" cmpd="sng">
            <a:solidFill>
              <a:srgbClr val="00CC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 name="Google Shape;83;p41"/>
          <p:cNvSpPr/>
          <p:nvPr/>
        </p:nvSpPr>
        <p:spPr>
          <a:xfrm rot="5400000">
            <a:off x="5648821" y="5001800"/>
            <a:ext cx="96600" cy="1344600"/>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41"/>
          <p:cNvSpPr/>
          <p:nvPr/>
        </p:nvSpPr>
        <p:spPr>
          <a:xfrm>
            <a:off x="7518090" y="5922700"/>
            <a:ext cx="873600" cy="453000"/>
          </a:xfrm>
          <a:prstGeom prst="wedgeRectCallout">
            <a:avLst>
              <a:gd name="adj1" fmla="val -21411"/>
              <a:gd name="adj2" fmla="val -90132"/>
            </a:avLst>
          </a:prstGeom>
          <a:solidFill>
            <a:srgbClr val="00CC9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null</a:t>
            </a:r>
            <a:endParaRPr sz="1500" b="1" i="0" u="none" strike="noStrike" cap="none">
              <a:solidFill>
                <a:srgbClr val="FFFFFF"/>
              </a:solidFill>
              <a:latin typeface="Courier New"/>
              <a:ea typeface="Courier New"/>
              <a:cs typeface="Courier New"/>
              <a:sym typeface="Courier New"/>
            </a:endParaRPr>
          </a:p>
        </p:txBody>
      </p:sp>
      <p:sp>
        <p:nvSpPr>
          <p:cNvPr id="85" name="Google Shape;85;p41"/>
          <p:cNvSpPr/>
          <p:nvPr/>
        </p:nvSpPr>
        <p:spPr>
          <a:xfrm>
            <a:off x="5118071" y="5922700"/>
            <a:ext cx="1102200" cy="453000"/>
          </a:xfrm>
          <a:prstGeom prst="wedgeRectCallout">
            <a:avLst>
              <a:gd name="adj1" fmla="val -21076"/>
              <a:gd name="adj2" fmla="val -92279"/>
            </a:avLst>
          </a:prstGeom>
          <a:solidFill>
            <a:srgbClr val="674EA7"/>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D+1</a:t>
            </a:r>
            <a:endParaRPr sz="1500" b="1" i="0" u="none" strike="noStrike" cap="none">
              <a:solidFill>
                <a:srgbClr val="FFFFFF"/>
              </a:solidFill>
              <a:latin typeface="Courier New"/>
              <a:ea typeface="Courier New"/>
              <a:cs typeface="Courier New"/>
              <a:sym typeface="Courier New"/>
            </a:endParaRPr>
          </a:p>
        </p:txBody>
      </p:sp>
      <p:sp>
        <p:nvSpPr>
          <p:cNvPr id="86" name="Google Shape;86;p41"/>
          <p:cNvSpPr/>
          <p:nvPr/>
        </p:nvSpPr>
        <p:spPr>
          <a:xfrm>
            <a:off x="611975" y="2477500"/>
            <a:ext cx="8228700" cy="612000"/>
          </a:xfrm>
          <a:prstGeom prst="rect">
            <a:avLst/>
          </a:prstGeom>
          <a:solidFill>
            <a:srgbClr val="CFE2F3"/>
          </a:solidFill>
          <a:ln>
            <a:noFill/>
          </a:ln>
          <a:effectLst>
            <a:outerShdw blurRad="57150" dist="19050" dir="5400000" algn="bl" rotWithShape="0">
              <a:srgbClr val="000000">
                <a:alpha val="49019"/>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200" b="1" i="0" u="none" strike="noStrike" cap="none" dirty="0">
                <a:solidFill>
                  <a:srgbClr val="4A86E8"/>
                </a:solidFill>
                <a:latin typeface="Courier New"/>
                <a:ea typeface="Courier New"/>
                <a:cs typeface="Courier New"/>
                <a:sym typeface="Courier New"/>
              </a:rPr>
              <a:t> 1  </a:t>
            </a:r>
            <a:r>
              <a:rPr lang="en-US" sz="2200" b="1" i="0" u="none" strike="noStrike" cap="none" dirty="0">
                <a:solidFill>
                  <a:srgbClr val="B7B7B7"/>
                </a:solidFill>
                <a:latin typeface="Courier New"/>
                <a:ea typeface="Courier New"/>
                <a:cs typeface="Courier New"/>
                <a:sym typeface="Courier New"/>
              </a:rPr>
              <a:t>1  1</a:t>
            </a:r>
            <a:r>
              <a:rPr lang="en-US" sz="2200" b="1" i="0" u="none" strike="noStrike" cap="none" dirty="0">
                <a:solidFill>
                  <a:srgbClr val="CCCCCC"/>
                </a:solidFill>
                <a:latin typeface="Courier New"/>
                <a:ea typeface="Courier New"/>
                <a:cs typeface="Courier New"/>
                <a:sym typeface="Courier New"/>
              </a:rPr>
              <a:t>  </a:t>
            </a:r>
            <a:r>
              <a:rPr lang="en-US" sz="2200" b="1" i="0" u="none" strike="noStrike" cap="none" dirty="0">
                <a:solidFill>
                  <a:srgbClr val="674EA7"/>
                </a:solidFill>
                <a:latin typeface="Courier New"/>
                <a:ea typeface="Courier New"/>
                <a:cs typeface="Courier New"/>
                <a:sym typeface="Courier New"/>
              </a:rPr>
              <a:t>a  c  c  c  c  c  c </a:t>
            </a:r>
            <a:r>
              <a:rPr lang="en-US" sz="2200" b="1" i="0" u="none" strike="noStrike" cap="none" dirty="0">
                <a:solidFill>
                  <a:srgbClr val="FF9900"/>
                </a:solidFill>
                <a:latin typeface="Courier New"/>
                <a:ea typeface="Courier New"/>
                <a:cs typeface="Courier New"/>
                <a:sym typeface="Courier New"/>
              </a:rPr>
              <a:t> d  d  d  </a:t>
            </a:r>
            <a:r>
              <a:rPr lang="en-US" sz="2200" b="1" i="0" u="none" strike="noStrike" cap="none" dirty="0">
                <a:solidFill>
                  <a:srgbClr val="00CC99"/>
                </a:solidFill>
                <a:latin typeface="Courier New"/>
                <a:ea typeface="Courier New"/>
                <a:cs typeface="Courier New"/>
                <a:sym typeface="Courier New"/>
              </a:rPr>
              <a:t>j  j  j</a:t>
            </a:r>
            <a:endParaRPr sz="2200" b="1" i="0" u="none" strike="noStrike" cap="none" dirty="0">
              <a:solidFill>
                <a:srgbClr val="00CC99"/>
              </a:solidFill>
              <a:latin typeface="Courier New"/>
              <a:ea typeface="Courier New"/>
              <a:cs typeface="Courier New"/>
              <a:sym typeface="Courier New"/>
            </a:endParaRPr>
          </a:p>
        </p:txBody>
      </p:sp>
      <p:sp>
        <p:nvSpPr>
          <p:cNvPr id="87" name="Google Shape;87;p41"/>
          <p:cNvSpPr/>
          <p:nvPr/>
        </p:nvSpPr>
        <p:spPr>
          <a:xfrm rot="5400000">
            <a:off x="881976" y="3096625"/>
            <a:ext cx="150300" cy="252600"/>
          </a:xfrm>
          <a:prstGeom prst="rightBracket">
            <a:avLst>
              <a:gd name="adj" fmla="val 100731"/>
            </a:avLst>
          </a:prstGeom>
          <a:noFill/>
          <a:ln w="38100" cap="flat" cmpd="sng">
            <a:solidFill>
              <a:srgbClr val="4A86E8"/>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41"/>
          <p:cNvSpPr/>
          <p:nvPr/>
        </p:nvSpPr>
        <p:spPr>
          <a:xfrm rot="5400000">
            <a:off x="6350575" y="2557525"/>
            <a:ext cx="150300" cy="13308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41"/>
          <p:cNvSpPr/>
          <p:nvPr/>
        </p:nvSpPr>
        <p:spPr>
          <a:xfrm>
            <a:off x="466200" y="3570500"/>
            <a:ext cx="1505700" cy="762000"/>
          </a:xfrm>
          <a:prstGeom prst="wedgeRectCallout">
            <a:avLst>
              <a:gd name="adj1" fmla="val -17093"/>
              <a:gd name="adj2" fmla="val -85141"/>
            </a:avLst>
          </a:prstGeom>
          <a:solidFill>
            <a:srgbClr val="4A86E8"/>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Family:</a:t>
            </a:r>
            <a:b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b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0 = A-Instruction</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1 = C-Instruction</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90" name="Google Shape;90;p41"/>
          <p:cNvSpPr/>
          <p:nvPr/>
        </p:nvSpPr>
        <p:spPr>
          <a:xfrm>
            <a:off x="5981899" y="3575423"/>
            <a:ext cx="1466226" cy="762000"/>
          </a:xfrm>
          <a:prstGeom prst="wedgeRectCallout">
            <a:avLst>
              <a:gd name="adj1" fmla="val -20889"/>
              <a:gd name="adj2" fmla="val -83504"/>
            </a:avLst>
          </a:prstGeom>
          <a:solidFill>
            <a:srgbClr val="FF99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err="1">
                <a:solidFill>
                  <a:srgbClr val="FFFFFF"/>
                </a:solidFill>
                <a:latin typeface="Calibri" panose="020F0502020204030204" pitchFamily="34" charset="0"/>
                <a:ea typeface="Courier New"/>
                <a:cs typeface="Calibri" panose="020F0502020204030204" pitchFamily="34" charset="0"/>
                <a:sym typeface="Courier New"/>
              </a:rPr>
              <a:t>Dest</a:t>
            </a: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Where to store result</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91" name="Google Shape;91;p41"/>
          <p:cNvSpPr/>
          <p:nvPr/>
        </p:nvSpPr>
        <p:spPr>
          <a:xfrm rot="5400000">
            <a:off x="7884150" y="2519875"/>
            <a:ext cx="150300" cy="1406100"/>
          </a:xfrm>
          <a:prstGeom prst="rightBracket">
            <a:avLst>
              <a:gd name="adj" fmla="val 100731"/>
            </a:avLst>
          </a:prstGeom>
          <a:noFill/>
          <a:ln w="38100" cap="flat" cmpd="sng">
            <a:solidFill>
              <a:srgbClr val="00CC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92;p41"/>
          <p:cNvSpPr/>
          <p:nvPr/>
        </p:nvSpPr>
        <p:spPr>
          <a:xfrm rot="5400000">
            <a:off x="3907550" y="1610425"/>
            <a:ext cx="150300" cy="3225000"/>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93;p41"/>
          <p:cNvSpPr/>
          <p:nvPr/>
        </p:nvSpPr>
        <p:spPr>
          <a:xfrm rot="5400000">
            <a:off x="1674023" y="2888425"/>
            <a:ext cx="150300" cy="669000"/>
          </a:xfrm>
          <a:prstGeom prst="rightBracket">
            <a:avLst>
              <a:gd name="adj" fmla="val 100731"/>
            </a:avLst>
          </a:prstGeom>
          <a:noFill/>
          <a:ln w="38100" cap="flat" cmpd="sng">
            <a:solidFill>
              <a:srgbClr val="B7B7B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41"/>
          <p:cNvSpPr/>
          <p:nvPr/>
        </p:nvSpPr>
        <p:spPr>
          <a:xfrm>
            <a:off x="7481400" y="3570500"/>
            <a:ext cx="1357800" cy="762000"/>
          </a:xfrm>
          <a:prstGeom prst="wedgeRectCallout">
            <a:avLst>
              <a:gd name="adj1" fmla="val -20835"/>
              <a:gd name="adj2" fmla="val -83504"/>
            </a:avLst>
          </a:prstGeom>
          <a:solidFill>
            <a:srgbClr val="00CC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Jump: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Condition for jumping</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95" name="Google Shape;95;p41"/>
          <p:cNvSpPr/>
          <p:nvPr/>
        </p:nvSpPr>
        <p:spPr>
          <a:xfrm>
            <a:off x="3201749" y="3570500"/>
            <a:ext cx="2746875" cy="762000"/>
          </a:xfrm>
          <a:prstGeom prst="wedgeRectCallout">
            <a:avLst>
              <a:gd name="adj1" fmla="val -21372"/>
              <a:gd name="adj2" fmla="val -83504"/>
            </a:avLst>
          </a:prstGeom>
          <a:solidFill>
            <a:srgbClr val="674EA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Comp:</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ALU Operation (a bit chooses between A and M)</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96" name="Google Shape;96;p41"/>
          <p:cNvSpPr/>
          <p:nvPr/>
        </p:nvSpPr>
        <p:spPr>
          <a:xfrm>
            <a:off x="2103375" y="3570500"/>
            <a:ext cx="966900" cy="762000"/>
          </a:xfrm>
          <a:prstGeom prst="wedgeRectCallout">
            <a:avLst>
              <a:gd name="adj1" fmla="val -69625"/>
              <a:gd name="adj2" fmla="val -83865"/>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Unused</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
        <p:nvSpPr>
          <p:cNvPr id="97" name="Google Shape;97;p41"/>
          <p:cNvSpPr/>
          <p:nvPr/>
        </p:nvSpPr>
        <p:spPr>
          <a:xfrm>
            <a:off x="611975" y="1687013"/>
            <a:ext cx="8228700" cy="612000"/>
          </a:xfrm>
          <a:prstGeom prst="rect">
            <a:avLst/>
          </a:prstGeom>
          <a:solidFill>
            <a:srgbClr val="CFE2F3"/>
          </a:solidFill>
          <a:ln>
            <a:noFill/>
          </a:ln>
          <a:effectLst>
            <a:outerShdw blurRad="57150" dist="19050" dir="5400000" algn="bl" rotWithShape="0">
              <a:srgbClr val="000000">
                <a:alpha val="49019"/>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200" b="1" i="0" u="none" strike="noStrike" cap="none">
                <a:solidFill>
                  <a:srgbClr val="4A86E8"/>
                </a:solidFill>
                <a:latin typeface="Courier New"/>
                <a:ea typeface="Courier New"/>
                <a:cs typeface="Courier New"/>
                <a:sym typeface="Courier New"/>
              </a:rPr>
              <a:t> 0 </a:t>
            </a:r>
            <a:r>
              <a:rPr lang="en-US" sz="2200" b="1" i="0" u="none" strike="noStrike" cap="none">
                <a:solidFill>
                  <a:srgbClr val="B7B7B7"/>
                </a:solidFill>
                <a:latin typeface="Courier New"/>
                <a:ea typeface="Courier New"/>
                <a:cs typeface="Courier New"/>
                <a:sym typeface="Courier New"/>
              </a:rPr>
              <a:t> </a:t>
            </a:r>
            <a:r>
              <a:rPr lang="en-US" sz="2200" b="1" i="0" u="none" strike="noStrike" cap="none">
                <a:solidFill>
                  <a:srgbClr val="45818E"/>
                </a:solidFill>
                <a:latin typeface="Courier New"/>
                <a:ea typeface="Courier New"/>
                <a:cs typeface="Courier New"/>
                <a:sym typeface="Courier New"/>
              </a:rPr>
              <a:t>v  v  v  v  v  v  v  v  v  v  v  v  v  v  v</a:t>
            </a:r>
            <a:endParaRPr sz="2200" b="1" i="0" u="none" strike="noStrike" cap="none">
              <a:solidFill>
                <a:srgbClr val="45818E"/>
              </a:solidFill>
              <a:latin typeface="Courier New"/>
              <a:ea typeface="Courier New"/>
              <a:cs typeface="Courier New"/>
              <a:sym typeface="Courier New"/>
            </a:endParaRPr>
          </a:p>
        </p:txBody>
      </p:sp>
      <p:sp>
        <p:nvSpPr>
          <p:cNvPr id="98" name="Google Shape;98;p41"/>
          <p:cNvSpPr/>
          <p:nvPr/>
        </p:nvSpPr>
        <p:spPr>
          <a:xfrm rot="-5400000">
            <a:off x="4966000" y="-2162950"/>
            <a:ext cx="150300" cy="7404900"/>
          </a:xfrm>
          <a:prstGeom prst="rightBracket">
            <a:avLst>
              <a:gd name="adj" fmla="val 100731"/>
            </a:avLst>
          </a:prstGeom>
          <a:noFill/>
          <a:ln w="38100" cap="flat" cmpd="sng">
            <a:solidFill>
              <a:srgbClr val="45818E"/>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41"/>
          <p:cNvSpPr/>
          <p:nvPr/>
        </p:nvSpPr>
        <p:spPr>
          <a:xfrm>
            <a:off x="5981899" y="435675"/>
            <a:ext cx="2740651" cy="762000"/>
          </a:xfrm>
          <a:prstGeom prst="wedgeRectCallout">
            <a:avLst>
              <a:gd name="adj1" fmla="val -22034"/>
              <a:gd name="adj2" fmla="val 78944"/>
            </a:avLst>
          </a:prstGeom>
          <a:solidFill>
            <a:srgbClr val="45818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Value:</a:t>
            </a:r>
            <a:endParaRPr sz="1400" b="1"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rPr>
              <a:t>A 15-bit unsigned value to load into A register</a:t>
            </a:r>
            <a:endParaRPr sz="1400" b="0" i="0" u="none" strike="noStrike" cap="none" dirty="0">
              <a:solidFill>
                <a:srgbClr val="FFFFFF"/>
              </a:solidFill>
              <a:latin typeface="Calibri" panose="020F0502020204030204" pitchFamily="34" charset="0"/>
              <a:ea typeface="Courier New"/>
              <a:cs typeface="Calibri" panose="020F0502020204030204" pitchFamily="34" charset="0"/>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P spid="77" grpId="0" animBg="1"/>
      <p:bldP spid="78" grpId="0"/>
      <p:bldP spid="79" grpId="0" animBg="1"/>
      <p:bldP spid="80" grpId="0" animBg="1"/>
      <p:bldP spid="81" grpId="0" animBg="1"/>
      <p:bldP spid="82" grpId="0" animBg="1"/>
      <p:bldP spid="83" grpId="0" animBg="1"/>
      <p:bldP spid="84" grpId="0" animBg="1"/>
      <p:bldP spid="8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2"/>
          <p:cNvSpPr txBo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a:solidFill>
                <a:schemeClr val="dk1"/>
              </a:solidFill>
              <a:latin typeface="Calibri"/>
              <a:ea typeface="Calibri"/>
              <a:cs typeface="Calibri"/>
              <a:sym typeface="Calibri"/>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a:solidFill>
                <a:schemeClr val="dk1"/>
              </a:solidFill>
              <a:latin typeface="Calibri"/>
              <a:ea typeface="Calibri"/>
              <a:cs typeface="Calibri"/>
              <a:sym typeface="Calibri"/>
            </a:endParaRPr>
          </a:p>
          <a:p>
            <a:pPr marL="347472" marR="0" lvl="0" indent="-215392" algn="l" rtl="0">
              <a:lnSpc>
                <a:spcPct val="110000"/>
              </a:lnSpc>
              <a:spcBef>
                <a:spcPts val="440"/>
              </a:spcBef>
              <a:spcAft>
                <a:spcPts val="0"/>
              </a:spcAft>
              <a:buClr>
                <a:srgbClr val="4B2A85"/>
              </a:buClr>
              <a:buSzPts val="2080"/>
              <a:buFont typeface="Noto Sans Symbols"/>
              <a:buNone/>
            </a:pPr>
            <a:endParaRPr sz="2000" b="0" i="0" u="none" strike="noStrike" cap="none">
              <a:solidFill>
                <a:schemeClr val="dk1"/>
              </a:solidFill>
              <a:latin typeface="Calibri"/>
              <a:ea typeface="Calibri"/>
              <a:cs typeface="Calibri"/>
              <a:sym typeface="Calibri"/>
            </a:endParaRPr>
          </a:p>
          <a:p>
            <a:pPr marL="347472" marR="0" lvl="0" indent="-347472" algn="l" rtl="0">
              <a:lnSpc>
                <a:spcPct val="110000"/>
              </a:lnSpc>
              <a:spcBef>
                <a:spcPts val="440"/>
              </a:spcBef>
              <a:spcAft>
                <a:spcPts val="0"/>
              </a:spcAft>
              <a:buClr>
                <a:srgbClr val="4B2A85"/>
              </a:buClr>
              <a:buSzPts val="2080"/>
              <a:buFont typeface="Noto Sans Symbols"/>
              <a:buChar char="❖"/>
            </a:pPr>
            <a:r>
              <a:rPr lang="en-US" sz="2600" b="0" i="0" u="none" strike="noStrike" cap="none">
                <a:solidFill>
                  <a:schemeClr val="dk1"/>
                </a:solidFill>
                <a:latin typeface="Calibri"/>
                <a:ea typeface="Calibri"/>
                <a:cs typeface="Calibri"/>
                <a:sym typeface="Calibri"/>
              </a:rPr>
              <a:t>Look up each value in the corresponding table</a:t>
            </a:r>
            <a:endParaRPr sz="1400" b="0" i="0" u="none" strike="noStrike" cap="none">
              <a:solidFill>
                <a:srgbClr val="000000"/>
              </a:solidFill>
              <a:latin typeface="Arial"/>
              <a:ea typeface="Arial"/>
              <a:cs typeface="Arial"/>
              <a:sym typeface="Arial"/>
            </a:endParaRPr>
          </a:p>
          <a:p>
            <a:pPr marL="347472" marR="0" lvl="0" indent="-215392" algn="l" rtl="0">
              <a:lnSpc>
                <a:spcPct val="110000"/>
              </a:lnSpc>
              <a:spcBef>
                <a:spcPts val="440"/>
              </a:spcBef>
              <a:spcAft>
                <a:spcPts val="0"/>
              </a:spcAft>
              <a:buClr>
                <a:srgbClr val="4B2A85"/>
              </a:buClr>
              <a:buSzPts val="2080"/>
              <a:buFont typeface="Noto Sans Symbols"/>
              <a:buNone/>
            </a:pPr>
            <a:endParaRPr sz="2600" b="0" i="0" u="none" strike="noStrike" cap="none">
              <a:solidFill>
                <a:schemeClr val="dk1"/>
              </a:solidFill>
              <a:latin typeface="Calibri"/>
              <a:ea typeface="Calibri"/>
              <a:cs typeface="Calibri"/>
              <a:sym typeface="Calibri"/>
            </a:endParaRPr>
          </a:p>
        </p:txBody>
      </p:sp>
      <p:sp>
        <p:nvSpPr>
          <p:cNvPr id="106" name="Google Shape;106;p4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The Assembler’s Job</a:t>
            </a:r>
            <a:endParaRPr/>
          </a:p>
        </p:txBody>
      </p:sp>
      <p:sp>
        <p:nvSpPr>
          <p:cNvPr id="107" name="Google Shape;107;p4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6</a:t>
            </a:fld>
            <a:endParaRPr/>
          </a:p>
        </p:txBody>
      </p:sp>
      <p:pic>
        <p:nvPicPr>
          <p:cNvPr id="108" name="Google Shape;108;p42"/>
          <p:cNvPicPr preferRelativeResize="0"/>
          <p:nvPr/>
        </p:nvPicPr>
        <p:blipFill rotWithShape="1">
          <a:blip r:embed="rId3">
            <a:alphaModFix/>
          </a:blip>
          <a:srcRect/>
          <a:stretch/>
        </p:blipFill>
        <p:spPr>
          <a:xfrm>
            <a:off x="407450" y="3396125"/>
            <a:ext cx="3370979" cy="1500350"/>
          </a:xfrm>
          <a:prstGeom prst="rect">
            <a:avLst/>
          </a:prstGeom>
          <a:noFill/>
          <a:ln>
            <a:noFill/>
          </a:ln>
          <a:effectLst>
            <a:outerShdw blurRad="57150" dist="19050" dir="5400000" algn="bl" rotWithShape="0">
              <a:srgbClr val="000000">
                <a:alpha val="49019"/>
              </a:srgbClr>
            </a:outerShdw>
          </a:effectLst>
        </p:spPr>
      </p:pic>
      <p:pic>
        <p:nvPicPr>
          <p:cNvPr id="109" name="Google Shape;109;p42"/>
          <p:cNvPicPr preferRelativeResize="0"/>
          <p:nvPr/>
        </p:nvPicPr>
        <p:blipFill rotWithShape="1">
          <a:blip r:embed="rId4">
            <a:alphaModFix/>
          </a:blip>
          <a:srcRect/>
          <a:stretch/>
        </p:blipFill>
        <p:spPr>
          <a:xfrm>
            <a:off x="407450" y="4991900"/>
            <a:ext cx="4109501" cy="1500350"/>
          </a:xfrm>
          <a:prstGeom prst="rect">
            <a:avLst/>
          </a:prstGeom>
          <a:noFill/>
          <a:ln>
            <a:noFill/>
          </a:ln>
          <a:effectLst>
            <a:outerShdw blurRad="57150" dist="19050" dir="5400000" algn="bl" rotWithShape="0">
              <a:srgbClr val="000000">
                <a:alpha val="49019"/>
              </a:srgbClr>
            </a:outerShdw>
          </a:effectLst>
        </p:spPr>
      </p:pic>
      <p:pic>
        <p:nvPicPr>
          <p:cNvPr id="110" name="Google Shape;110;p42"/>
          <p:cNvPicPr preferRelativeResize="0"/>
          <p:nvPr/>
        </p:nvPicPr>
        <p:blipFill rotWithShape="1">
          <a:blip r:embed="rId5">
            <a:alphaModFix/>
          </a:blip>
          <a:srcRect/>
          <a:stretch/>
        </p:blipFill>
        <p:spPr>
          <a:xfrm>
            <a:off x="4936400" y="3438800"/>
            <a:ext cx="3611049" cy="3053450"/>
          </a:xfrm>
          <a:prstGeom prst="rect">
            <a:avLst/>
          </a:prstGeom>
          <a:noFill/>
          <a:ln>
            <a:noFill/>
          </a:ln>
          <a:effectLst>
            <a:outerShdw blurRad="57150" dist="19050" dir="5400000" algn="bl" rotWithShape="0">
              <a:srgbClr val="000000">
                <a:alpha val="49019"/>
              </a:srgbClr>
            </a:outerShdw>
          </a:effectLst>
        </p:spPr>
      </p:pic>
      <p:sp>
        <p:nvSpPr>
          <p:cNvPr id="111" name="Google Shape;111;p42"/>
          <p:cNvSpPr/>
          <p:nvPr/>
        </p:nvSpPr>
        <p:spPr>
          <a:xfrm>
            <a:off x="1145650" y="1367400"/>
            <a:ext cx="1245900" cy="453000"/>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600" b="1" i="0" u="none" strike="noStrike" cap="none">
                <a:solidFill>
                  <a:srgbClr val="000000"/>
                </a:solidFill>
                <a:latin typeface="Courier New"/>
                <a:ea typeface="Courier New"/>
                <a:cs typeface="Courier New"/>
                <a:sym typeface="Courier New"/>
              </a:rPr>
              <a:t>D=D+1</a:t>
            </a:r>
            <a:endParaRPr sz="1400" b="1" i="0" u="none" strike="noStrike" cap="none">
              <a:solidFill>
                <a:srgbClr val="999999"/>
              </a:solidFill>
              <a:latin typeface="Courier New"/>
              <a:ea typeface="Courier New"/>
              <a:cs typeface="Courier New"/>
              <a:sym typeface="Courier New"/>
            </a:endParaRPr>
          </a:p>
        </p:txBody>
      </p:sp>
      <p:sp>
        <p:nvSpPr>
          <p:cNvPr id="112" name="Google Shape;112;p42"/>
          <p:cNvSpPr/>
          <p:nvPr/>
        </p:nvSpPr>
        <p:spPr>
          <a:xfrm>
            <a:off x="2690750" y="1367400"/>
            <a:ext cx="11022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42"/>
          <p:cNvSpPr txBox="1"/>
          <p:nvPr/>
        </p:nvSpPr>
        <p:spPr>
          <a:xfrm>
            <a:off x="2789000" y="1666050"/>
            <a:ext cx="9057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114" name="Google Shape;114;p42"/>
          <p:cNvSpPr/>
          <p:nvPr/>
        </p:nvSpPr>
        <p:spPr>
          <a:xfrm>
            <a:off x="3988250" y="1367400"/>
            <a:ext cx="4211400" cy="453000"/>
          </a:xfrm>
          <a:prstGeom prst="rect">
            <a:avLst/>
          </a:prstGeom>
          <a:solidFill>
            <a:srgbClr val="CFE2F3"/>
          </a:solidFill>
          <a:ln>
            <a:noFill/>
          </a:ln>
          <a:effectLst>
            <a:outerShdw blurRad="57150" dist="19050" dir="5400000" algn="bl" rotWithShape="0">
              <a:srgbClr val="000000">
                <a:alpha val="49019"/>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800" b="1" i="0" u="none" strike="noStrike" cap="none">
                <a:solidFill>
                  <a:srgbClr val="4A86E8"/>
                </a:solidFill>
                <a:latin typeface="Courier New"/>
                <a:ea typeface="Courier New"/>
                <a:cs typeface="Courier New"/>
                <a:sym typeface="Courier New"/>
              </a:rPr>
              <a:t>1 </a:t>
            </a:r>
            <a:r>
              <a:rPr lang="en-US" sz="1800" b="1" i="0" u="none" strike="noStrike" cap="none">
                <a:solidFill>
                  <a:srgbClr val="B7B7B7"/>
                </a:solidFill>
                <a:latin typeface="Courier New"/>
                <a:ea typeface="Courier New"/>
                <a:cs typeface="Courier New"/>
                <a:sym typeface="Courier New"/>
              </a:rPr>
              <a:t>1 1</a:t>
            </a:r>
            <a:r>
              <a:rPr lang="en-US" sz="1800" b="1" i="0" u="none" strike="noStrike" cap="none">
                <a:solidFill>
                  <a:srgbClr val="CCCCCC"/>
                </a:solidFill>
                <a:latin typeface="Courier New"/>
                <a:ea typeface="Courier New"/>
                <a:cs typeface="Courier New"/>
                <a:sym typeface="Courier New"/>
              </a:rPr>
              <a:t> </a:t>
            </a:r>
            <a:r>
              <a:rPr lang="en-US" sz="1800" b="1" i="0" u="none" strike="noStrike" cap="none">
                <a:solidFill>
                  <a:srgbClr val="674EA7"/>
                </a:solidFill>
                <a:latin typeface="Courier New"/>
                <a:ea typeface="Courier New"/>
                <a:cs typeface="Courier New"/>
                <a:sym typeface="Courier New"/>
              </a:rPr>
              <a:t>0 </a:t>
            </a:r>
            <a:r>
              <a:rPr lang="en-US" sz="1800" b="1">
                <a:solidFill>
                  <a:srgbClr val="674EA7"/>
                </a:solidFill>
                <a:latin typeface="Courier New"/>
                <a:ea typeface="Courier New"/>
                <a:cs typeface="Courier New"/>
                <a:sym typeface="Courier New"/>
              </a:rPr>
              <a:t>1</a:t>
            </a:r>
            <a:r>
              <a:rPr lang="en-US" sz="1800" b="1" i="0" u="none" strike="noStrike" cap="none">
                <a:solidFill>
                  <a:srgbClr val="674EA7"/>
                </a:solidFill>
                <a:latin typeface="Courier New"/>
                <a:ea typeface="Courier New"/>
                <a:cs typeface="Courier New"/>
                <a:sym typeface="Courier New"/>
              </a:rPr>
              <a:t> 1 1 1 1</a:t>
            </a:r>
            <a:r>
              <a:rPr lang="en-US" sz="1800" b="1" i="0" u="none" strike="noStrike" cap="none">
                <a:solidFill>
                  <a:srgbClr val="FF9900"/>
                </a:solidFill>
                <a:latin typeface="Courier New"/>
                <a:ea typeface="Courier New"/>
                <a:cs typeface="Courier New"/>
                <a:sym typeface="Courier New"/>
              </a:rPr>
              <a:t> 0 1 0 </a:t>
            </a:r>
            <a:r>
              <a:rPr lang="en-US" sz="1800" b="1" i="0" u="none" strike="noStrike" cap="none">
                <a:solidFill>
                  <a:srgbClr val="00CC99"/>
                </a:solidFill>
                <a:latin typeface="Courier New"/>
                <a:ea typeface="Courier New"/>
                <a:cs typeface="Courier New"/>
                <a:sym typeface="Courier New"/>
              </a:rPr>
              <a:t>0 0 0</a:t>
            </a:r>
            <a:endParaRPr sz="400" b="1" i="0" u="none" strike="noStrike" cap="none">
              <a:solidFill>
                <a:srgbClr val="00CC99"/>
              </a:solidFill>
              <a:latin typeface="Courier New"/>
              <a:ea typeface="Courier New"/>
              <a:cs typeface="Courier New"/>
              <a:sym typeface="Courier New"/>
            </a:endParaRPr>
          </a:p>
        </p:txBody>
      </p:sp>
      <p:sp>
        <p:nvSpPr>
          <p:cNvPr id="115" name="Google Shape;115;p42"/>
          <p:cNvSpPr/>
          <p:nvPr/>
        </p:nvSpPr>
        <p:spPr>
          <a:xfrm rot="5400000">
            <a:off x="6790473" y="1691473"/>
            <a:ext cx="96600" cy="576600"/>
          </a:xfrm>
          <a:prstGeom prst="rightBracket">
            <a:avLst>
              <a:gd name="adj" fmla="val 100731"/>
            </a:avLst>
          </a:prstGeom>
          <a:noFill/>
          <a:ln w="38100"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42"/>
          <p:cNvSpPr/>
          <p:nvPr/>
        </p:nvSpPr>
        <p:spPr>
          <a:xfrm>
            <a:off x="6364547" y="2228373"/>
            <a:ext cx="873600" cy="453000"/>
          </a:xfrm>
          <a:prstGeom prst="wedgeRectCallout">
            <a:avLst>
              <a:gd name="adj1" fmla="val 20607"/>
              <a:gd name="adj2" fmla="val -91203"/>
            </a:avLst>
          </a:prstGeom>
          <a:solidFill>
            <a:srgbClr val="FF9900"/>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D</a:t>
            </a:r>
            <a:endParaRPr sz="1500" b="1" i="0" u="none" strike="noStrike" cap="none">
              <a:solidFill>
                <a:srgbClr val="FFFFFF"/>
              </a:solidFill>
              <a:latin typeface="Courier New"/>
              <a:ea typeface="Courier New"/>
              <a:cs typeface="Courier New"/>
              <a:sym typeface="Courier New"/>
            </a:endParaRPr>
          </a:p>
        </p:txBody>
      </p:sp>
      <p:sp>
        <p:nvSpPr>
          <p:cNvPr id="117" name="Google Shape;117;p42"/>
          <p:cNvSpPr/>
          <p:nvPr/>
        </p:nvSpPr>
        <p:spPr>
          <a:xfrm rot="5400000">
            <a:off x="7669334" y="1701223"/>
            <a:ext cx="96600" cy="557100"/>
          </a:xfrm>
          <a:prstGeom prst="rightBracket">
            <a:avLst>
              <a:gd name="adj" fmla="val 100731"/>
            </a:avLst>
          </a:prstGeom>
          <a:noFill/>
          <a:ln w="38100" cap="flat" cmpd="sng">
            <a:solidFill>
              <a:srgbClr val="00CC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42"/>
          <p:cNvSpPr/>
          <p:nvPr/>
        </p:nvSpPr>
        <p:spPr>
          <a:xfrm rot="5400000">
            <a:off x="5606431" y="1310550"/>
            <a:ext cx="96600" cy="1344600"/>
          </a:xfrm>
          <a:prstGeom prst="rightBracket">
            <a:avLst>
              <a:gd name="adj" fmla="val 100731"/>
            </a:avLst>
          </a:prstGeom>
          <a:noFill/>
          <a:ln w="38100" cap="flat" cmpd="sng">
            <a:solidFill>
              <a:srgbClr val="674EA7"/>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42"/>
          <p:cNvSpPr/>
          <p:nvPr/>
        </p:nvSpPr>
        <p:spPr>
          <a:xfrm>
            <a:off x="7513280" y="2228373"/>
            <a:ext cx="873600" cy="453000"/>
          </a:xfrm>
          <a:prstGeom prst="wedgeRectCallout">
            <a:avLst>
              <a:gd name="adj1" fmla="val -21411"/>
              <a:gd name="adj2" fmla="val -90132"/>
            </a:avLst>
          </a:prstGeom>
          <a:solidFill>
            <a:srgbClr val="00CC9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null</a:t>
            </a:r>
            <a:endParaRPr sz="1500" b="1" i="0" u="none" strike="noStrike" cap="none">
              <a:solidFill>
                <a:srgbClr val="FFFFFF"/>
              </a:solidFill>
              <a:latin typeface="Courier New"/>
              <a:ea typeface="Courier New"/>
              <a:cs typeface="Courier New"/>
              <a:sym typeface="Courier New"/>
            </a:endParaRPr>
          </a:p>
        </p:txBody>
      </p:sp>
      <p:sp>
        <p:nvSpPr>
          <p:cNvPr id="120" name="Google Shape;120;p42"/>
          <p:cNvSpPr/>
          <p:nvPr/>
        </p:nvSpPr>
        <p:spPr>
          <a:xfrm>
            <a:off x="5075681" y="2231450"/>
            <a:ext cx="1102200" cy="453000"/>
          </a:xfrm>
          <a:prstGeom prst="wedgeRectCallout">
            <a:avLst>
              <a:gd name="adj1" fmla="val -21076"/>
              <a:gd name="adj2" fmla="val -92279"/>
            </a:avLst>
          </a:prstGeom>
          <a:solidFill>
            <a:srgbClr val="674EA7"/>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500" b="1" i="0" u="none" strike="noStrike" cap="none">
                <a:solidFill>
                  <a:srgbClr val="FFFFFF"/>
                </a:solidFill>
                <a:latin typeface="Courier New"/>
                <a:ea typeface="Courier New"/>
                <a:cs typeface="Courier New"/>
                <a:sym typeface="Courier New"/>
              </a:rPr>
              <a:t>D+1</a:t>
            </a:r>
            <a:endParaRPr sz="1500" b="1" i="0" u="none" strike="noStrike" cap="none">
              <a:solidFill>
                <a:srgbClr val="FFFFFF"/>
              </a:solidFill>
              <a:latin typeface="Courier New"/>
              <a:ea typeface="Courier New"/>
              <a:cs typeface="Courier New"/>
              <a:sym typeface="Courier New"/>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7" name="Google Shape;127;p4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
        <p:nvSpPr>
          <p:cNvPr id="128" name="Google Shape;128;p43"/>
          <p:cNvSpPr/>
          <p:nvPr/>
        </p:nvSpPr>
        <p:spPr>
          <a:xfrm>
            <a:off x="2060200" y="1610250"/>
            <a:ext cx="1972500" cy="4587300"/>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@12</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D=A</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@i</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M=D  // init</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@R3</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MD = M-1</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@LOOP</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  D;JGT</a:t>
            </a: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l"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129" name="Google Shape;129;p43"/>
          <p:cNvSpPr/>
          <p:nvPr/>
        </p:nvSpPr>
        <p:spPr>
          <a:xfrm>
            <a:off x="4290850" y="3494750"/>
            <a:ext cx="796500" cy="453000"/>
          </a:xfrm>
          <a:prstGeom prst="rightArrow">
            <a:avLst>
              <a:gd name="adj1" fmla="val 50000"/>
              <a:gd name="adj2" fmla="val 50000"/>
            </a:avLst>
          </a:prstGeom>
          <a:solidFill>
            <a:srgbClr val="CC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0" name="Google Shape;130;p43"/>
          <p:cNvSpPr txBox="1"/>
          <p:nvPr/>
        </p:nvSpPr>
        <p:spPr>
          <a:xfrm>
            <a:off x="4236250" y="3850600"/>
            <a:ext cx="905700" cy="365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CC0000"/>
                </a:solidFill>
                <a:latin typeface="Calibri"/>
                <a:ea typeface="Calibri"/>
                <a:cs typeface="Calibri"/>
                <a:sym typeface="Calibri"/>
              </a:rPr>
              <a:t>Assemble</a:t>
            </a:r>
            <a:endParaRPr sz="1400" b="1" i="0" u="none" strike="noStrike" cap="none">
              <a:solidFill>
                <a:srgbClr val="CC0000"/>
              </a:solidFill>
              <a:latin typeface="Calibri"/>
              <a:ea typeface="Calibri"/>
              <a:cs typeface="Calibri"/>
              <a:sym typeface="Calibri"/>
            </a:endParaRPr>
          </a:p>
        </p:txBody>
      </p:sp>
      <p:sp>
        <p:nvSpPr>
          <p:cNvPr id="131" name="Google Shape;131;p43"/>
          <p:cNvSpPr/>
          <p:nvPr/>
        </p:nvSpPr>
        <p:spPr>
          <a:xfrm>
            <a:off x="5695225" y="1610250"/>
            <a:ext cx="2286900" cy="4587300"/>
          </a:xfrm>
          <a:prstGeom prst="rect">
            <a:avLst/>
          </a:prstGeom>
          <a:solidFill>
            <a:srgbClr val="CFE2F3"/>
          </a:solidFill>
          <a:ln>
            <a:noFill/>
          </a:ln>
          <a:effectLst>
            <a:outerShdw blurRad="57150" dist="19050" dir="5400000" algn="bl" rotWithShape="0">
              <a:srgbClr val="000000">
                <a:alpha val="49019"/>
              </a:srgbClr>
            </a:outerShdw>
          </a:effectLst>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0000000000001100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1110110000010000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0000000000010000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1110001100001000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0000000000000011</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1111110010011000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0000000000000100</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1110001100000001</a:t>
            </a:r>
            <a:endParaRPr sz="1600" b="1" i="0" u="none" strike="noStrike" cap="none">
              <a:solidFill>
                <a:srgbClr val="4A86E8"/>
              </a:solidFill>
              <a:latin typeface="Courier New"/>
              <a:ea typeface="Courier New"/>
              <a:cs typeface="Courier New"/>
              <a:sym typeface="Courier New"/>
            </a:endParaRPr>
          </a:p>
          <a:p>
            <a:pPr marL="0" marR="0" lvl="0" indent="0" algn="l" rtl="0">
              <a:lnSpc>
                <a:spcPct val="200000"/>
              </a:lnSpc>
              <a:spcBef>
                <a:spcPts val="0"/>
              </a:spcBef>
              <a:spcAft>
                <a:spcPts val="0"/>
              </a:spcAft>
              <a:buClr>
                <a:srgbClr val="000000"/>
              </a:buClr>
              <a:buSzPts val="1400"/>
              <a:buFont typeface="Arial"/>
              <a:buNone/>
            </a:pPr>
            <a:endParaRPr sz="1600" b="1" i="0" u="none" strike="noStrike" cap="none">
              <a:solidFill>
                <a:srgbClr val="4A86E8"/>
              </a:solidFill>
              <a:latin typeface="Courier New"/>
              <a:ea typeface="Courier New"/>
              <a:cs typeface="Courier New"/>
              <a:sym typeface="Courier New"/>
            </a:endParaRPr>
          </a:p>
        </p:txBody>
      </p:sp>
      <p:sp>
        <p:nvSpPr>
          <p:cNvPr id="132" name="Google Shape;132;p43"/>
          <p:cNvSpPr/>
          <p:nvPr/>
        </p:nvSpPr>
        <p:spPr>
          <a:xfrm>
            <a:off x="1643950" y="1610250"/>
            <a:ext cx="318900" cy="4587300"/>
          </a:xfrm>
          <a:prstGeom prst="rect">
            <a:avLst/>
          </a:prstGeom>
          <a:solidFill>
            <a:srgbClr val="F3F3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1</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2</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3</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4</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5</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6</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7</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8</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000000"/>
                </a:solidFill>
                <a:latin typeface="Courier New"/>
                <a:ea typeface="Courier New"/>
                <a:cs typeface="Courier New"/>
                <a:sym typeface="Courier New"/>
              </a:rPr>
              <a:t>9</a:t>
            </a: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endParaRPr sz="1600" b="1" i="0" u="none" strike="noStrike" cap="none">
              <a:solidFill>
                <a:srgbClr val="000000"/>
              </a:solidFill>
              <a:latin typeface="Courier New"/>
              <a:ea typeface="Courier New"/>
              <a:cs typeface="Courier New"/>
              <a:sym typeface="Courier New"/>
            </a:endParaRPr>
          </a:p>
          <a:p>
            <a:pPr marL="0" marR="0" lvl="0" indent="0" algn="r" rtl="0">
              <a:lnSpc>
                <a:spcPct val="200000"/>
              </a:lnSpc>
              <a:spcBef>
                <a:spcPts val="0"/>
              </a:spcBef>
              <a:spcAft>
                <a:spcPts val="0"/>
              </a:spcAft>
              <a:buClr>
                <a:srgbClr val="000000"/>
              </a:buClr>
              <a:buSzPts val="1400"/>
              <a:buFont typeface="Arial"/>
              <a:buNone/>
            </a:pPr>
            <a:endParaRPr sz="1600" b="1" i="0" u="none" strike="noStrike" cap="none">
              <a:solidFill>
                <a:srgbClr val="000000"/>
              </a:solidFill>
              <a:latin typeface="Courier New"/>
              <a:ea typeface="Courier New"/>
              <a:cs typeface="Courier New"/>
              <a:sym typeface="Courier New"/>
            </a:endParaRPr>
          </a:p>
        </p:txBody>
      </p:sp>
      <p:sp>
        <p:nvSpPr>
          <p:cNvPr id="133" name="Google Shape;133;p43"/>
          <p:cNvSpPr txBox="1"/>
          <p:nvPr/>
        </p:nvSpPr>
        <p:spPr>
          <a:xfrm>
            <a:off x="1396522" y="1299450"/>
            <a:ext cx="811055" cy="31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ourier New"/>
                <a:ea typeface="Courier New"/>
                <a:cs typeface="Courier New"/>
                <a:sym typeface="Courier New"/>
              </a:rPr>
              <a:t>Line #</a:t>
            </a:r>
            <a:endParaRPr sz="1200" b="1" i="0" u="none" strike="noStrike" cap="none">
              <a:solidFill>
                <a:srgbClr val="000000"/>
              </a:solidFill>
              <a:latin typeface="Courier New"/>
              <a:ea typeface="Courier New"/>
              <a:cs typeface="Courier New"/>
              <a:sym typeface="Courier New"/>
            </a:endParaRPr>
          </a:p>
        </p:txBody>
      </p:sp>
      <p:sp>
        <p:nvSpPr>
          <p:cNvPr id="134" name="Google Shape;134;p43"/>
          <p:cNvSpPr/>
          <p:nvPr/>
        </p:nvSpPr>
        <p:spPr>
          <a:xfrm>
            <a:off x="5271925" y="1610250"/>
            <a:ext cx="318900" cy="4587300"/>
          </a:xfrm>
          <a:prstGeom prst="rect">
            <a:avLst/>
          </a:prstGeom>
          <a:solidFill>
            <a:srgbClr val="CFE2F3"/>
          </a:solidFill>
          <a:ln>
            <a:noFill/>
          </a:ln>
          <a:effectLst>
            <a:outerShdw blurRad="57150" dist="19050" dir="5400000" algn="bl" rotWithShape="0">
              <a:srgbClr val="000000">
                <a:alpha val="49411"/>
              </a:srgbClr>
            </a:outerShdw>
          </a:effectLst>
        </p:spPr>
        <p:txBody>
          <a:bodyPr spcFirstLastPara="1" wrap="square" lIns="91425" tIns="91425" rIns="91425" bIns="91425" anchor="t" anchorCtr="0">
            <a:noAutofit/>
          </a:bodyPr>
          <a:lstStyle/>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0</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1</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2</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3</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4</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5</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6</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r>
              <a:rPr lang="en-US" sz="1600" b="1" i="0" u="none" strike="noStrike" cap="none">
                <a:solidFill>
                  <a:srgbClr val="4A86E8"/>
                </a:solidFill>
                <a:latin typeface="Courier New"/>
                <a:ea typeface="Courier New"/>
                <a:cs typeface="Courier New"/>
                <a:sym typeface="Courier New"/>
              </a:rPr>
              <a:t>7</a:t>
            </a: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chemeClr val="dk1"/>
              </a:buClr>
              <a:buSzPts val="1100"/>
              <a:buFont typeface="Arial"/>
              <a:buNone/>
            </a:pPr>
            <a:endParaRPr sz="1600" b="1" i="0" u="none" strike="noStrike" cap="none">
              <a:solidFill>
                <a:srgbClr val="4A86E8"/>
              </a:solidFill>
              <a:latin typeface="Courier New"/>
              <a:ea typeface="Courier New"/>
              <a:cs typeface="Courier New"/>
              <a:sym typeface="Courier New"/>
            </a:endParaRPr>
          </a:p>
          <a:p>
            <a:pPr marL="0" marR="0" lvl="0" indent="0" algn="r" rtl="0">
              <a:lnSpc>
                <a:spcPct val="200000"/>
              </a:lnSpc>
              <a:spcBef>
                <a:spcPts val="0"/>
              </a:spcBef>
              <a:spcAft>
                <a:spcPts val="0"/>
              </a:spcAft>
              <a:buClr>
                <a:srgbClr val="000000"/>
              </a:buClr>
              <a:buSzPts val="1400"/>
              <a:buFont typeface="Arial"/>
              <a:buNone/>
            </a:pPr>
            <a:endParaRPr sz="1600" b="1" i="0" u="none" strike="noStrike" cap="none">
              <a:solidFill>
                <a:srgbClr val="4A86E8"/>
              </a:solidFill>
              <a:latin typeface="Courier New"/>
              <a:ea typeface="Courier New"/>
              <a:cs typeface="Courier New"/>
              <a:sym typeface="Courier New"/>
            </a:endParaRPr>
          </a:p>
        </p:txBody>
      </p:sp>
      <p:sp>
        <p:nvSpPr>
          <p:cNvPr id="135" name="Google Shape;135;p43"/>
          <p:cNvSpPr txBox="1"/>
          <p:nvPr/>
        </p:nvSpPr>
        <p:spPr>
          <a:xfrm>
            <a:off x="4978525" y="1299450"/>
            <a:ext cx="905700" cy="31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ourier New"/>
                <a:ea typeface="Courier New"/>
                <a:cs typeface="Courier New"/>
                <a:sym typeface="Courier New"/>
              </a:rPr>
              <a:t>Address</a:t>
            </a:r>
            <a:endParaRPr sz="1200" b="1" i="0" u="none" strike="noStrike" cap="none">
              <a:solidFill>
                <a:srgbClr val="000000"/>
              </a:solidFill>
              <a:latin typeface="Courier New"/>
              <a:ea typeface="Courier New"/>
              <a:cs typeface="Courier New"/>
              <a:sym typeface="Courier New"/>
            </a:endParaRPr>
          </a:p>
        </p:txBody>
      </p:sp>
      <p:sp>
        <p:nvSpPr>
          <p:cNvPr id="16" name="Google Shape;74;p41">
            <a:extLst>
              <a:ext uri="{FF2B5EF4-FFF2-40B4-BE49-F238E27FC236}">
                <a16:creationId xmlns:a16="http://schemas.microsoft.com/office/drawing/2014/main" id="{E74B5E7D-B907-0698-5C3A-53BC56BDB64B}"/>
              </a:ext>
            </a:extLst>
          </p:cNvPr>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What Makes the Assembler’s Job Difficult?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lvl="0"/>
            <a:r>
              <a:rPr lang="en-US" dirty="0"/>
              <a:t>Difficulties for the Assembler</a:t>
            </a:r>
            <a:endParaRPr dirty="0"/>
          </a:p>
        </p:txBody>
      </p:sp>
      <p:sp>
        <p:nvSpPr>
          <p:cNvPr id="141" name="Google Shape;141;p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Three broad concerns: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42" name="Google Shape;142;p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
        <p:nvSpPr>
          <p:cNvPr id="143" name="Google Shape;143;p5"/>
          <p:cNvSpPr/>
          <p:nvPr/>
        </p:nvSpPr>
        <p:spPr>
          <a:xfrm>
            <a:off x="601375" y="2352850"/>
            <a:ext cx="1656600" cy="1118400"/>
          </a:xfrm>
          <a:prstGeom prst="rect">
            <a:avLst/>
          </a:prstGeom>
          <a:solidFill>
            <a:srgbClr val="D9D9D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000000"/>
                </a:solidFill>
                <a:latin typeface="Calibri"/>
                <a:ea typeface="Calibri"/>
                <a:cs typeface="Calibri"/>
                <a:sym typeface="Calibri"/>
              </a:rPr>
              <a:t>Parsing</a:t>
            </a:r>
            <a:endParaRPr sz="2200" b="1" i="0" u="none" strike="noStrike" cap="none" dirty="0">
              <a:solidFill>
                <a:srgbClr val="000000"/>
              </a:solidFill>
              <a:latin typeface="Calibri"/>
              <a:ea typeface="Calibri"/>
              <a:cs typeface="Calibri"/>
              <a:sym typeface="Calibri"/>
            </a:endParaRPr>
          </a:p>
        </p:txBody>
      </p:sp>
      <p:sp>
        <p:nvSpPr>
          <p:cNvPr id="144" name="Google Shape;144;p5"/>
          <p:cNvSpPr/>
          <p:nvPr/>
        </p:nvSpPr>
        <p:spPr>
          <a:xfrm>
            <a:off x="2357500" y="2352850"/>
            <a:ext cx="6051600" cy="11184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000000"/>
                </a:solidFill>
                <a:latin typeface="Calibri"/>
                <a:ea typeface="Calibri"/>
                <a:cs typeface="Calibri"/>
                <a:sym typeface="Calibri"/>
              </a:rPr>
              <a:t>Recognizing type of each instruction and label, extracting relevant fields, skipping whitespace &amp; comments</a:t>
            </a:r>
            <a:endParaRPr sz="2000" b="0" i="0" u="none" strike="noStrike" cap="none" dirty="0">
              <a:solidFill>
                <a:srgbClr val="000000"/>
              </a:solidFill>
              <a:latin typeface="Calibri"/>
              <a:ea typeface="Calibri"/>
              <a:cs typeface="Calibri"/>
              <a:sym typeface="Calibri"/>
            </a:endParaRPr>
          </a:p>
        </p:txBody>
      </p:sp>
      <p:sp>
        <p:nvSpPr>
          <p:cNvPr id="145" name="Google Shape;145;p5"/>
          <p:cNvSpPr/>
          <p:nvPr/>
        </p:nvSpPr>
        <p:spPr>
          <a:xfrm>
            <a:off x="601375" y="3545150"/>
            <a:ext cx="1656600" cy="1350300"/>
          </a:xfrm>
          <a:prstGeom prst="rect">
            <a:avLst/>
          </a:prstGeom>
          <a:solidFill>
            <a:srgbClr val="D9D9D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000000"/>
                </a:solidFill>
                <a:latin typeface="Calibri"/>
                <a:ea typeface="Calibri"/>
                <a:cs typeface="Calibri"/>
                <a:sym typeface="Calibri"/>
              </a:rPr>
              <a:t>Symbols</a:t>
            </a:r>
            <a:endParaRPr sz="2200" b="1" i="0" u="none" strike="noStrike" cap="none" dirty="0">
              <a:solidFill>
                <a:srgbClr val="000000"/>
              </a:solidFill>
              <a:latin typeface="Calibri"/>
              <a:ea typeface="Calibri"/>
              <a:cs typeface="Calibri"/>
              <a:sym typeface="Calibri"/>
            </a:endParaRPr>
          </a:p>
        </p:txBody>
      </p:sp>
      <p:sp>
        <p:nvSpPr>
          <p:cNvPr id="146" name="Google Shape;146;p5"/>
          <p:cNvSpPr/>
          <p:nvPr/>
        </p:nvSpPr>
        <p:spPr>
          <a:xfrm>
            <a:off x="2357500" y="3545150"/>
            <a:ext cx="6051600" cy="13503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alibri"/>
                <a:ea typeface="Calibri"/>
                <a:cs typeface="Calibri"/>
                <a:sym typeface="Calibri"/>
              </a:rPr>
              <a:t>Mapping from labels to instruction addresses, mapping from code symbols to RAM addresses, creating new symbols, corresponding line numbers to instruction addresses</a:t>
            </a:r>
            <a:endParaRPr sz="2000" b="0" i="0" u="none" strike="noStrike" cap="none">
              <a:solidFill>
                <a:srgbClr val="000000"/>
              </a:solidFill>
              <a:latin typeface="Calibri"/>
              <a:ea typeface="Calibri"/>
              <a:cs typeface="Calibri"/>
              <a:sym typeface="Calibri"/>
            </a:endParaRPr>
          </a:p>
        </p:txBody>
      </p:sp>
      <p:sp>
        <p:nvSpPr>
          <p:cNvPr id="147" name="Google Shape;147;p5"/>
          <p:cNvSpPr/>
          <p:nvPr/>
        </p:nvSpPr>
        <p:spPr>
          <a:xfrm>
            <a:off x="601375" y="4969350"/>
            <a:ext cx="1656600" cy="1118400"/>
          </a:xfrm>
          <a:prstGeom prst="rect">
            <a:avLst/>
          </a:prstGeom>
          <a:solidFill>
            <a:srgbClr val="D9D9D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000000"/>
                </a:solidFill>
                <a:latin typeface="Calibri"/>
                <a:ea typeface="Calibri"/>
                <a:cs typeface="Calibri"/>
                <a:sym typeface="Calibri"/>
              </a:rPr>
              <a:t>Encoding</a:t>
            </a:r>
            <a:endParaRPr sz="2200" b="1" i="0" u="none" strike="noStrike" cap="none" dirty="0">
              <a:solidFill>
                <a:srgbClr val="000000"/>
              </a:solidFill>
              <a:latin typeface="Calibri"/>
              <a:ea typeface="Calibri"/>
              <a:cs typeface="Calibri"/>
              <a:sym typeface="Calibri"/>
            </a:endParaRPr>
          </a:p>
        </p:txBody>
      </p:sp>
      <p:sp>
        <p:nvSpPr>
          <p:cNvPr id="148" name="Google Shape;148;p5"/>
          <p:cNvSpPr/>
          <p:nvPr/>
        </p:nvSpPr>
        <p:spPr>
          <a:xfrm>
            <a:off x="2357500" y="4969350"/>
            <a:ext cx="6051600" cy="1118400"/>
          </a:xfrm>
          <a:prstGeom prst="rect">
            <a:avLst/>
          </a:prstGeom>
          <a:solidFill>
            <a:srgbClr val="EFEFE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alibri"/>
                <a:ea typeface="Calibri"/>
                <a:cs typeface="Calibri"/>
                <a:sym typeface="Calibri"/>
              </a:rPr>
              <a:t>Converting relevant fields to binary values, converting symbol values to binary values</a:t>
            </a:r>
            <a:endParaRPr sz="20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1000"/>
                                        <p:tgtEl>
                                          <p:spTgt spid="146"/>
                                        </p:tgtEl>
                                      </p:cBhvr>
                                    </p:animEffect>
                                  </p:childTnLst>
                                </p:cTn>
                              </p:par>
                              <p:par>
                                <p:cTn id="8" presetID="10" presetClass="entr" presetSubtype="0" fill="hold" nodeType="withEffect">
                                  <p:stCondLst>
                                    <p:cond delay="0"/>
                                  </p:stCondLst>
                                  <p:childTnLst>
                                    <p:set>
                                      <p:cBhvr>
                                        <p:cTn id="9" dur="1" fill="hold">
                                          <p:stCondLst>
                                            <p:cond delay="0"/>
                                          </p:stCondLst>
                                        </p:cTn>
                                        <p:tgtEl>
                                          <p:spTgt spid="145"/>
                                        </p:tgtEl>
                                        <p:attrNameLst>
                                          <p:attrName>style.visibility</p:attrName>
                                        </p:attrNameLst>
                                      </p:cBhvr>
                                      <p:to>
                                        <p:strVal val="visible"/>
                                      </p:to>
                                    </p:set>
                                    <p:animEffect transition="in" filter="fade">
                                      <p:cBhvr>
                                        <p:cTn id="10" dur="1000"/>
                                        <p:tgtEl>
                                          <p:spTgt spid="14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8"/>
                                        </p:tgtEl>
                                        <p:attrNameLst>
                                          <p:attrName>style.visibility</p:attrName>
                                        </p:attrNameLst>
                                      </p:cBhvr>
                                      <p:to>
                                        <p:strVal val="visible"/>
                                      </p:to>
                                    </p:set>
                                    <p:animEffect transition="in" filter="fade">
                                      <p:cBhvr>
                                        <p:cTn id="15" dur="1000"/>
                                        <p:tgtEl>
                                          <p:spTgt spid="148"/>
                                        </p:tgtEl>
                                      </p:cBhvr>
                                    </p:animEffect>
                                  </p:childTnLst>
                                </p:cTn>
                              </p:par>
                              <p:par>
                                <p:cTn id="16" presetID="10" presetClass="entr" presetSubtype="0" fill="hold" nodeType="withEffect">
                                  <p:stCondLst>
                                    <p:cond delay="0"/>
                                  </p:stCondLst>
                                  <p:childTnLst>
                                    <p:set>
                                      <p:cBhvr>
                                        <p:cTn id="17" dur="1" fill="hold">
                                          <p:stCondLst>
                                            <p:cond delay="0"/>
                                          </p:stCondLst>
                                        </p:cTn>
                                        <p:tgtEl>
                                          <p:spTgt spid="147"/>
                                        </p:tgtEl>
                                        <p:attrNameLst>
                                          <p:attrName>style.visibility</p:attrName>
                                        </p:attrNameLst>
                                      </p:cBhvr>
                                      <p:to>
                                        <p:strVal val="visible"/>
                                      </p:to>
                                    </p:set>
                                    <p:animEffect transition="in" filter="fade">
                                      <p:cBhvr>
                                        <p:cTn id="18" dur="1000"/>
                                        <p:tgtEl>
                                          <p:spTgt spid="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Bells and Whistles… Why Bother?</a:t>
            </a:r>
            <a:endParaRPr/>
          </a:p>
        </p:txBody>
      </p:sp>
      <p:sp>
        <p:nvSpPr>
          <p:cNvPr id="154" name="Google Shape;154;p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Tradeoff: Adding convenience for programmer makes it harder to build the Assembler</a:t>
            </a:r>
            <a:endParaRPr dirty="0"/>
          </a:p>
          <a:p>
            <a:pPr marL="640080" lvl="1" indent="-283464" algn="l" rtl="0">
              <a:lnSpc>
                <a:spcPct val="110000"/>
              </a:lnSpc>
              <a:spcBef>
                <a:spcPts val="24"/>
              </a:spcBef>
              <a:spcAft>
                <a:spcPts val="0"/>
              </a:spcAft>
              <a:buSzPts val="2420"/>
              <a:buChar char="▪"/>
            </a:pPr>
            <a:r>
              <a:rPr lang="en-US" dirty="0"/>
              <a:t>E.g., removing symbols from Hack would make Assembler much simpler, still possible to write all the same programs</a:t>
            </a:r>
            <a:endParaRPr dirty="0"/>
          </a:p>
          <a:p>
            <a:pPr marL="640080" lvl="1" indent="-283464" algn="l" rtl="0">
              <a:lnSpc>
                <a:spcPct val="110000"/>
              </a:lnSpc>
              <a:spcBef>
                <a:spcPts val="24"/>
              </a:spcBef>
              <a:spcAft>
                <a:spcPts val="0"/>
              </a:spcAft>
              <a:buSzPts val="2420"/>
              <a:buChar char="▪"/>
            </a:pPr>
            <a:r>
              <a:rPr lang="en-US" dirty="0"/>
              <a:t>But language would be far more annoying to use</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55" name="Google Shape;155;p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4546</Words>
  <Application>Microsoft Macintosh PowerPoint</Application>
  <PresentationFormat>On-screen Show (4:3)</PresentationFormat>
  <Paragraphs>723</Paragraphs>
  <Slides>35</Slides>
  <Notes>35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35</vt:i4>
      </vt:variant>
    </vt:vector>
  </HeadingPairs>
  <TitlesOfParts>
    <vt:vector size="45" baseType="lpstr">
      <vt:lpstr>Noto Sans Symbols</vt:lpstr>
      <vt:lpstr>Arial</vt:lpstr>
      <vt:lpstr>Arial Narrow</vt:lpstr>
      <vt:lpstr>Calibri</vt:lpstr>
      <vt:lpstr>Calibri Light</vt:lpstr>
      <vt:lpstr>Consolas</vt:lpstr>
      <vt:lpstr>Courier New</vt:lpstr>
      <vt:lpstr>Times New Roman</vt:lpstr>
      <vt:lpstr>UWTheme-333-Sp18</vt:lpstr>
      <vt:lpstr>Custom Design</vt:lpstr>
      <vt:lpstr>Assembler &amp; Compilers Overview </vt:lpstr>
      <vt:lpstr>CSE 390B Mid-quarter Check-in</vt:lpstr>
      <vt:lpstr>Lecture Outline</vt:lpstr>
      <vt:lpstr>Producing Machine Code</vt:lpstr>
      <vt:lpstr>The Assembler’s Job</vt:lpstr>
      <vt:lpstr>The Assembler’s Job</vt:lpstr>
      <vt:lpstr>What Makes the Assembler’s Job Difficult?</vt:lpstr>
      <vt:lpstr>Difficulties for the Assembler</vt:lpstr>
      <vt:lpstr>Bells and Whistles… Why Bother?</vt:lpstr>
      <vt:lpstr>Bells and Whistles… Why Bother?</vt:lpstr>
      <vt:lpstr>Parsing</vt:lpstr>
      <vt:lpstr>Symbols: Labels</vt:lpstr>
      <vt:lpstr>Symbols: Labels</vt:lpstr>
      <vt:lpstr>Symbols: Labels</vt:lpstr>
      <vt:lpstr>Symbols: Labels</vt:lpstr>
      <vt:lpstr>Lecture Outline</vt:lpstr>
      <vt:lpstr>Roadmap</vt:lpstr>
      <vt:lpstr>Roadmap</vt:lpstr>
      <vt:lpstr>Roadmap</vt:lpstr>
      <vt:lpstr>Roadmap</vt:lpstr>
      <vt:lpstr>Software Overview</vt:lpstr>
      <vt:lpstr>Lecture Outline</vt:lpstr>
      <vt:lpstr>Software Overview</vt:lpstr>
      <vt:lpstr>The Compiler: Goal</vt:lpstr>
      <vt:lpstr>The Compiler: Goal</vt:lpstr>
      <vt:lpstr>The Compiler: Goal</vt:lpstr>
      <vt:lpstr>The Compiler: Implementation</vt:lpstr>
      <vt:lpstr>Lecture Outline</vt:lpstr>
      <vt:lpstr>Hack CPU Logic Example: writeM</vt:lpstr>
      <vt:lpstr>Hack CPU Logic Example: writeM</vt:lpstr>
      <vt:lpstr>Hack CPU Logic Example: writeM</vt:lpstr>
      <vt:lpstr>Hack CPU Logic Example: writeM</vt:lpstr>
      <vt:lpstr>Hack CPU Logic Example: writeM</vt:lpstr>
      <vt:lpstr>Hack CPU Implementation: Logic Sub Chips</vt:lpstr>
      <vt:lpstr>Lecture 13 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Assembler &amp; Operating Systems </dc:title>
  <dc:creator>Aaron Johnston</dc:creator>
  <cp:lastModifiedBy>Eric Fan</cp:lastModifiedBy>
  <cp:revision>45</cp:revision>
  <dcterms:created xsi:type="dcterms:W3CDTF">2018-03-28T08:00:24Z</dcterms:created>
  <dcterms:modified xsi:type="dcterms:W3CDTF">2022-05-10T20:53:46Z</dcterms:modified>
</cp:coreProperties>
</file>